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handoutMasterIdLst>
    <p:handoutMasterId r:id="rId38"/>
  </p:handoutMasterIdLst>
  <p:sldIdLst>
    <p:sldId id="256" r:id="rId4"/>
    <p:sldId id="257" r:id="rId5"/>
    <p:sldId id="291" r:id="rId6"/>
    <p:sldId id="258" r:id="rId7"/>
    <p:sldId id="261" r:id="rId8"/>
    <p:sldId id="259" r:id="rId9"/>
    <p:sldId id="262" r:id="rId10"/>
    <p:sldId id="260" r:id="rId11"/>
    <p:sldId id="263" r:id="rId12"/>
    <p:sldId id="264" r:id="rId13"/>
    <p:sldId id="292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8" y="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6A0A29F-9FE8-4261-BCA2-3B51707D235F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208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8068884A-1E0E-42DE-8833-8A3C987CB99B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367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614134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981695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715832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382941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73117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2152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188293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4276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349237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315208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781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604560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4486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657211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723680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610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331462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166368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055863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39574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240380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46851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165436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428448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3124117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816836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398979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88416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28904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115795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227184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619704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18763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A06BA0-1DEE-4A9E-B7CB-1B0394B1FA1D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E085E9-0C0B-49B7-99B8-D2E1E90805A4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193C91-116C-4DB0-BB29-1C09DA50760F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A6C5EF-3B87-4425-981D-7112F161BDB4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9E3664-1B0C-4FEF-AE06-00256B83F966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854216-3896-4E27-9B44-F3CF74B2F988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385F23-86FA-40CE-BB15-FD8C8CD9D916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8A2CA1-D577-4DD9-986A-5E529540342D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08EFAA-0581-4397-B41D-9ADCC7581BCE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BB4AA8-50CD-438C-93BF-170AA4D9A11B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7E9DE7-024E-4A82-9745-451155B66B6C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81874A-207C-4721-AC8B-AE5A7506B554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891D8E-7175-4645-A669-C9C1682062DE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C5D0C9-3CC0-43EB-97B3-FC0E1268972D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FD7810-A98C-416A-8131-D5CADC2492A8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40B0C5-3A2E-4A36-861F-08272620B730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F9BE5C-6A66-449C-842A-3DA68DDE6349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449203-82DF-4349-BEA5-78C848D1588E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74D425-5948-45DB-B373-032DB2A23F5B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BED84-1A03-4DC0-B205-EAD779FB6135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A29C1E-3AC3-4C58-980B-3D60E7114C6E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CD5044-D6E0-4642-B232-295AE0591246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ECDB90-2FE1-4E3D-BC21-91FCDBA28F02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17ADB7-804F-4371-8AD1-CEB9AC7C1FA3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75933C-DDB5-4978-8E01-1014D7318ECB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31B76E-B850-48F6-A4DA-A07BC5A61A0D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2B7A3B-6FB2-4A5F-B846-FDD1A84E226A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B568EB-EBAE-45B0-83F5-F931622EAAE2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AC27B0-4F51-4A66-8757-C0B0AFCFF7D1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E6FE19-D715-40CE-AC9B-5B9A246EE592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814C5B-114D-4786-BDA3-0DD85DC14B0A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1D0093-37C5-4A55-917E-3C353EE83215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F0091B-F5C2-433C-B959-162A885FCC68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Pictures/100000000000032000000258386DF587.png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Pictures/100000000000032000000258386DF587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x-none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FF2D0653-4459-4C72-AFC2-9BA32D2D0F1B}" type="slidenum">
              <a:rPr/>
              <a:pPr lvl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606B1480-A0A5-40BC-8CFC-2281F10C0936}" type="slidenum">
              <a:rPr/>
              <a:pPr lvl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hangingPunct="0">
        <a:tabLst/>
        <a:defRPr lang="de-DE" sz="44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9EE74C95-34CB-4F20-BB4B-26A7F8B48BF1}" type="slidenum">
              <a:rPr/>
              <a:pPr lvl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hangingPunct="0">
        <a:tabLst/>
        <a:defRPr lang="de-DE" sz="44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59792" y="6297515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2400" dirty="0"/>
              <a:t>lek.med. </a:t>
            </a:r>
            <a:r>
              <a:rPr lang="de-DE" sz="2400" dirty="0" err="1"/>
              <a:t>M.Staszewska</a:t>
            </a:r>
            <a:endParaRPr lang="de-DE" sz="2400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360000" y="720000"/>
            <a:ext cx="9071640" cy="264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4000" dirty="0" err="1"/>
              <a:t>Profilaktyka</a:t>
            </a:r>
            <a:r>
              <a:rPr lang="de-DE" sz="4000" dirty="0"/>
              <a:t> i </a:t>
            </a:r>
            <a:r>
              <a:rPr lang="de-DE" sz="4000" dirty="0" err="1"/>
              <a:t>leczenie</a:t>
            </a:r>
            <a:r>
              <a:rPr lang="de-DE" sz="4000" dirty="0"/>
              <a:t> </a:t>
            </a:r>
            <a:r>
              <a:rPr lang="de-DE" sz="4000" dirty="0" err="1"/>
              <a:t>zakażenia</a:t>
            </a:r>
            <a:r>
              <a:rPr lang="de-DE" sz="4000" dirty="0"/>
              <a:t> </a:t>
            </a:r>
            <a:r>
              <a:rPr lang="de-DE" sz="4000" dirty="0" err="1" smtClean="0"/>
              <a:t>koronawirusem</a:t>
            </a:r>
            <a:r>
              <a:rPr lang="de-DE" sz="4000" dirty="0" smtClean="0"/>
              <a:t> SARS</a:t>
            </a:r>
            <a:r>
              <a:rPr lang="pl-PL" sz="4000" dirty="0" smtClean="0"/>
              <a:t>-</a:t>
            </a:r>
            <a:r>
              <a:rPr lang="de-DE" sz="4000" dirty="0" smtClean="0"/>
              <a:t>CoV2</a:t>
            </a:r>
            <a:endParaRPr lang="de-DE" sz="4000" dirty="0"/>
          </a:p>
          <a:p>
            <a:pPr lvl="0" algn="ctr">
              <a:buNone/>
            </a:pPr>
            <a:r>
              <a:rPr lang="de-DE" sz="3600" dirty="0"/>
              <a:t>Jak </a:t>
            </a:r>
            <a:r>
              <a:rPr lang="de-DE" sz="3600" dirty="0" err="1"/>
              <a:t>się</a:t>
            </a:r>
            <a:r>
              <a:rPr lang="de-DE" sz="3600" dirty="0"/>
              <a:t> </a:t>
            </a:r>
            <a:r>
              <a:rPr lang="de-DE" sz="3600" dirty="0" err="1"/>
              <a:t>przed</a:t>
            </a:r>
            <a:r>
              <a:rPr lang="de-DE" sz="3600" dirty="0"/>
              <a:t>  </a:t>
            </a:r>
            <a:r>
              <a:rPr lang="de-DE" sz="3600" dirty="0" err="1"/>
              <a:t>nim</a:t>
            </a:r>
            <a:r>
              <a:rPr lang="de-DE" sz="3600" dirty="0"/>
              <a:t> </a:t>
            </a:r>
            <a:r>
              <a:rPr lang="de-DE" sz="3600" dirty="0" err="1"/>
              <a:t>bronić</a:t>
            </a:r>
            <a:r>
              <a:rPr lang="de-DE" sz="3600" dirty="0"/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128" y="2987749"/>
            <a:ext cx="3384376" cy="335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320"/>
            <a:ext cx="9575639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 dirty="0"/>
              <a:t>CO ZROBIĆ, ŻEBY NIE ZACHOROWAĆ?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215776" y="1547589"/>
            <a:ext cx="6480720" cy="645335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lnSpc>
                <a:spcPct val="160000"/>
              </a:lnSpc>
              <a:buNone/>
            </a:pPr>
            <a:r>
              <a:rPr lang="de-DE" sz="1500" b="1" kern="1200" dirty="0" err="1">
                <a:latin typeface="Verdana"/>
              </a:rPr>
              <a:t>Myj</a:t>
            </a:r>
            <a:r>
              <a:rPr lang="de-DE" sz="1500" b="1" kern="1200" dirty="0">
                <a:latin typeface="Verdana"/>
              </a:rPr>
              <a:t> </a:t>
            </a:r>
            <a:r>
              <a:rPr lang="de-DE" sz="1500" b="1" kern="1200" dirty="0" err="1">
                <a:latin typeface="Verdana"/>
              </a:rPr>
              <a:t>ręce</a:t>
            </a:r>
            <a:r>
              <a:rPr lang="de-DE" sz="1500" b="1" kern="1200" dirty="0">
                <a:latin typeface="Verdana"/>
              </a:rPr>
              <a:t> </a:t>
            </a:r>
            <a:r>
              <a:rPr lang="de-DE" sz="1500" b="1" kern="1200" dirty="0" err="1">
                <a:latin typeface="Verdana"/>
              </a:rPr>
              <a:t>jak</a:t>
            </a:r>
            <a:r>
              <a:rPr lang="de-DE" sz="1500" b="1" kern="1200" dirty="0">
                <a:latin typeface="Verdana"/>
              </a:rPr>
              <a:t> </a:t>
            </a:r>
            <a:r>
              <a:rPr lang="de-DE" sz="1500" b="1" kern="1200" dirty="0" err="1">
                <a:latin typeface="Verdana"/>
              </a:rPr>
              <a:t>najczęściej</a:t>
            </a:r>
            <a:r>
              <a:rPr lang="de-DE" sz="1500" b="1" kern="1200" dirty="0">
                <a:latin typeface="Verdana"/>
              </a:rPr>
              <a:t>, </a:t>
            </a:r>
            <a:r>
              <a:rPr lang="de-DE" sz="1500" b="1" kern="1200" dirty="0" err="1">
                <a:latin typeface="Verdana"/>
              </a:rPr>
              <a:t>ponieważ</a:t>
            </a:r>
            <a:r>
              <a:rPr lang="de-DE" sz="1500" b="1" kern="1200" dirty="0">
                <a:latin typeface="Verdana"/>
              </a:rPr>
              <a:t> </a:t>
            </a:r>
            <a:r>
              <a:rPr lang="de-DE" sz="1500" b="1" kern="1200" dirty="0" err="1">
                <a:latin typeface="Verdana"/>
              </a:rPr>
              <a:t>mycie</a:t>
            </a:r>
            <a:r>
              <a:rPr lang="de-DE" sz="1500" b="1" kern="1200" dirty="0">
                <a:latin typeface="Verdana"/>
              </a:rPr>
              <a:t> </a:t>
            </a:r>
            <a:r>
              <a:rPr lang="de-DE" sz="1500" b="1" kern="1200" dirty="0" err="1">
                <a:latin typeface="Verdana"/>
              </a:rPr>
              <a:t>rąk</a:t>
            </a:r>
            <a:r>
              <a:rPr lang="de-DE" sz="1500" b="1" kern="1200" dirty="0">
                <a:latin typeface="Verdana"/>
              </a:rPr>
              <a:t> </a:t>
            </a:r>
            <a:r>
              <a:rPr lang="de-DE" sz="1500" b="1" kern="1200" dirty="0" err="1">
                <a:latin typeface="Verdana"/>
              </a:rPr>
              <a:t>zabija</a:t>
            </a:r>
            <a:r>
              <a:rPr lang="de-DE" sz="1500" b="1" kern="1200" dirty="0">
                <a:latin typeface="Verdana"/>
              </a:rPr>
              <a:t> </a:t>
            </a:r>
            <a:r>
              <a:rPr lang="de-DE" sz="1500" b="1" kern="1200" dirty="0" err="1">
                <a:latin typeface="Verdana"/>
              </a:rPr>
              <a:t>wirusy</a:t>
            </a:r>
            <a:r>
              <a:rPr lang="de-DE" sz="1500" b="1" kern="1200" dirty="0">
                <a:latin typeface="Verdana"/>
              </a:rPr>
              <a:t>, </a:t>
            </a:r>
            <a:r>
              <a:rPr lang="de-DE" sz="1500" b="1" kern="1200" dirty="0" err="1">
                <a:latin typeface="Verdana"/>
              </a:rPr>
              <a:t>jeśli</a:t>
            </a:r>
            <a:r>
              <a:rPr lang="de-DE" sz="1500" b="1" kern="1200" dirty="0">
                <a:latin typeface="Verdana"/>
              </a:rPr>
              <a:t> </a:t>
            </a:r>
            <a:r>
              <a:rPr lang="de-DE" sz="1500" b="1" kern="1200" dirty="0" err="1">
                <a:latin typeface="Verdana"/>
              </a:rPr>
              <a:t>są</a:t>
            </a:r>
            <a:r>
              <a:rPr lang="de-DE" sz="1500" b="1" kern="1200" dirty="0">
                <a:latin typeface="Verdana"/>
              </a:rPr>
              <a:t> na </a:t>
            </a:r>
            <a:r>
              <a:rPr lang="de-DE" sz="1500" b="1" kern="1200" dirty="0" err="1">
                <a:latin typeface="Verdana"/>
              </a:rPr>
              <a:t>Twoich</a:t>
            </a:r>
            <a:r>
              <a:rPr lang="de-DE" sz="1500" b="1" kern="1200" dirty="0">
                <a:latin typeface="Verdana"/>
              </a:rPr>
              <a:t> </a:t>
            </a:r>
            <a:r>
              <a:rPr lang="de-DE" sz="1500" b="1" kern="1200" dirty="0" err="1">
                <a:latin typeface="Verdana"/>
              </a:rPr>
              <a:t>rękach</a:t>
            </a:r>
            <a:r>
              <a:rPr lang="de-DE" sz="1500" b="1" kern="1200" dirty="0">
                <a:latin typeface="Verdana"/>
              </a:rPr>
              <a:t>.  </a:t>
            </a:r>
            <a:endParaRPr lang="pl-PL" sz="1500" b="1" kern="1200" dirty="0" smtClean="0">
              <a:latin typeface="Verdana"/>
            </a:endParaRPr>
          </a:p>
          <a:p>
            <a:pPr lvl="0">
              <a:lnSpc>
                <a:spcPct val="160000"/>
              </a:lnSpc>
              <a:buNone/>
            </a:pPr>
            <a:r>
              <a:rPr lang="de-DE" sz="1500" b="1" kern="1200" dirty="0" smtClean="0">
                <a:latin typeface="Verdana"/>
              </a:rPr>
              <a:t>Po </a:t>
            </a:r>
            <a:r>
              <a:rPr lang="de-DE" sz="1500" b="1" kern="1200" dirty="0" err="1">
                <a:latin typeface="Verdana"/>
              </a:rPr>
              <a:t>umyciu</a:t>
            </a:r>
            <a:r>
              <a:rPr lang="de-DE" sz="1500" b="1" kern="1200" dirty="0">
                <a:latin typeface="Verdana"/>
              </a:rPr>
              <a:t> </a:t>
            </a:r>
            <a:r>
              <a:rPr lang="de-DE" sz="1500" b="1" kern="1200" dirty="0" err="1">
                <a:latin typeface="Verdana"/>
              </a:rPr>
              <a:t>osusz</a:t>
            </a:r>
            <a:r>
              <a:rPr lang="de-DE" sz="1500" b="1" kern="1200" dirty="0">
                <a:latin typeface="Verdana"/>
              </a:rPr>
              <a:t> je </a:t>
            </a:r>
            <a:r>
              <a:rPr lang="de-DE" sz="1500" b="1" kern="1200" dirty="0" err="1">
                <a:latin typeface="Verdana"/>
              </a:rPr>
              <a:t>jednorazowym</a:t>
            </a:r>
            <a:r>
              <a:rPr lang="de-DE" sz="1500" b="1" kern="1200" dirty="0">
                <a:latin typeface="Verdana"/>
              </a:rPr>
              <a:t> </a:t>
            </a:r>
            <a:r>
              <a:rPr lang="de-DE" sz="1500" b="1" kern="1200" dirty="0" err="1">
                <a:latin typeface="Verdana"/>
              </a:rPr>
              <a:t>ręcznikiem</a:t>
            </a:r>
            <a:r>
              <a:rPr lang="de-DE" sz="1500" b="1" kern="1200" dirty="0">
                <a:latin typeface="Verdana"/>
              </a:rPr>
              <a:t> </a:t>
            </a:r>
            <a:r>
              <a:rPr lang="de-DE" sz="1500" b="1" kern="1200" dirty="0" err="1">
                <a:latin typeface="Verdana"/>
              </a:rPr>
              <a:t>papierowym</a:t>
            </a:r>
            <a:endParaRPr lang="de-DE" sz="1500" b="1" kern="1200" dirty="0">
              <a:latin typeface="Verdana"/>
            </a:endParaRPr>
          </a:p>
          <a:p>
            <a:pPr lvl="0">
              <a:lnSpc>
                <a:spcPct val="160000"/>
              </a:lnSpc>
              <a:buNone/>
            </a:pPr>
            <a:r>
              <a:rPr lang="de-DE" sz="1500" kern="1200" dirty="0">
                <a:latin typeface="Verdana"/>
              </a:rPr>
              <a:t> - </a:t>
            </a:r>
            <a:r>
              <a:rPr lang="de-DE" sz="1500" kern="1200" dirty="0" err="1">
                <a:latin typeface="Verdana"/>
              </a:rPr>
              <a:t>wodą</a:t>
            </a:r>
            <a:r>
              <a:rPr lang="de-DE" sz="1500" kern="1200" dirty="0">
                <a:latin typeface="Verdana"/>
              </a:rPr>
              <a:t> z  </a:t>
            </a:r>
            <a:r>
              <a:rPr lang="de-DE" sz="1500" kern="1200" dirty="0" err="1" smtClean="0">
                <a:latin typeface="Verdana"/>
              </a:rPr>
              <a:t>mydłem</a:t>
            </a:r>
            <a:r>
              <a:rPr lang="pl-PL" sz="1500" kern="1200" dirty="0" smtClean="0">
                <a:latin typeface="Verdana"/>
              </a:rPr>
              <a:t> </a:t>
            </a:r>
            <a:r>
              <a:rPr lang="de-DE" sz="1500" kern="1200" dirty="0" smtClean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lub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używając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środka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odkażającego</a:t>
            </a:r>
            <a:r>
              <a:rPr lang="de-DE" sz="1500" kern="1200" dirty="0">
                <a:latin typeface="Verdana"/>
              </a:rPr>
              <a:t> na </a:t>
            </a:r>
            <a:r>
              <a:rPr lang="de-DE" sz="1500" kern="1200" dirty="0" err="1">
                <a:latin typeface="Verdana"/>
              </a:rPr>
              <a:t>bazie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alkoholu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np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 smtClean="0">
                <a:latin typeface="Verdana"/>
              </a:rPr>
              <a:t>Octanisept</a:t>
            </a:r>
            <a:r>
              <a:rPr lang="de-DE" sz="1500" kern="1200" dirty="0" smtClean="0">
                <a:latin typeface="Verdana"/>
              </a:rPr>
              <a:t>,  </a:t>
            </a:r>
            <a:endParaRPr lang="de-DE" sz="1500" kern="1200" dirty="0">
              <a:latin typeface="Verdana"/>
            </a:endParaRPr>
          </a:p>
          <a:p>
            <a:pPr lvl="0">
              <a:lnSpc>
                <a:spcPct val="160000"/>
              </a:lnSpc>
              <a:buFontTx/>
              <a:buChar char="-"/>
            </a:pPr>
            <a:r>
              <a:rPr lang="pl-PL" sz="1500" kern="1200" dirty="0" smtClean="0">
                <a:latin typeface="Verdana"/>
              </a:rPr>
              <a:t>m</a:t>
            </a:r>
            <a:r>
              <a:rPr lang="de-DE" sz="1500" kern="1200" dirty="0" err="1" smtClean="0">
                <a:latin typeface="Verdana"/>
              </a:rPr>
              <a:t>ożna</a:t>
            </a:r>
            <a:r>
              <a:rPr lang="de-DE" sz="1500" kern="1200" dirty="0" smtClean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używać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żelów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antybakteryjnych</a:t>
            </a:r>
            <a:r>
              <a:rPr lang="de-DE" sz="1500" kern="1200" dirty="0">
                <a:latin typeface="Verdana"/>
              </a:rPr>
              <a:t> z </a:t>
            </a:r>
            <a:r>
              <a:rPr lang="de-DE" sz="1500" kern="1200" dirty="0" err="1">
                <a:latin typeface="Verdana"/>
              </a:rPr>
              <a:t>alkoholem</a:t>
            </a:r>
            <a:r>
              <a:rPr lang="de-DE" sz="1500" kern="1200" dirty="0">
                <a:latin typeface="Verdana"/>
              </a:rPr>
              <a:t> (</a:t>
            </a:r>
            <a:r>
              <a:rPr lang="de-DE" sz="1500" kern="1200" dirty="0" smtClean="0">
                <a:latin typeface="Verdana"/>
              </a:rPr>
              <a:t>min</a:t>
            </a:r>
            <a:r>
              <a:rPr lang="pl-PL" sz="1500" kern="1200" dirty="0" smtClean="0">
                <a:latin typeface="Verdana"/>
              </a:rPr>
              <a:t>.</a:t>
            </a:r>
            <a:r>
              <a:rPr lang="de-DE" sz="1500" kern="1200" dirty="0" smtClean="0">
                <a:latin typeface="Verdana"/>
              </a:rPr>
              <a:t>75</a:t>
            </a:r>
            <a:r>
              <a:rPr lang="de-DE" sz="1500" kern="1200" dirty="0">
                <a:latin typeface="Verdana"/>
              </a:rPr>
              <a:t>%), </a:t>
            </a:r>
            <a:r>
              <a:rPr lang="de-DE" sz="1500" kern="1200" dirty="0" err="1">
                <a:latin typeface="Verdana"/>
              </a:rPr>
              <a:t>jeśli</a:t>
            </a:r>
            <a:r>
              <a:rPr lang="de-DE" sz="1500" kern="1200" dirty="0">
                <a:latin typeface="Verdana"/>
              </a:rPr>
              <a:t> nie </a:t>
            </a:r>
            <a:r>
              <a:rPr lang="de-DE" sz="1500" kern="1200" dirty="0" err="1">
                <a:latin typeface="Verdana"/>
              </a:rPr>
              <a:t>można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umyć</a:t>
            </a:r>
            <a:r>
              <a:rPr lang="de-DE" sz="1500" kern="1200" dirty="0">
                <a:latin typeface="Verdana"/>
              </a:rPr>
              <a:t> ich </a:t>
            </a:r>
            <a:r>
              <a:rPr lang="de-DE" sz="1500" kern="1200" dirty="0" err="1">
                <a:latin typeface="Verdana"/>
              </a:rPr>
              <a:t>wodą</a:t>
            </a:r>
            <a:r>
              <a:rPr lang="de-DE" sz="1500" kern="1200" dirty="0">
                <a:latin typeface="Verdana"/>
              </a:rPr>
              <a:t> i </a:t>
            </a:r>
            <a:r>
              <a:rPr lang="de-DE" sz="1500" kern="1200" dirty="0" err="1">
                <a:latin typeface="Verdana"/>
              </a:rPr>
              <a:t>mydłem</a:t>
            </a:r>
            <a:endParaRPr lang="de-DE" sz="1500" kern="1200" dirty="0">
              <a:latin typeface="Verdana"/>
            </a:endParaRPr>
          </a:p>
          <a:p>
            <a:pPr lvl="0">
              <a:lnSpc>
                <a:spcPct val="160000"/>
              </a:lnSpc>
              <a:buFontTx/>
              <a:buChar char="-"/>
            </a:pPr>
            <a:endParaRPr lang="de-DE" sz="1500" kern="1200" dirty="0">
              <a:latin typeface="Verdana"/>
            </a:endParaRPr>
          </a:p>
          <a:p>
            <a:pPr lvl="0">
              <a:lnSpc>
                <a:spcPct val="160000"/>
              </a:lnSpc>
              <a:buNone/>
            </a:pPr>
            <a:endParaRPr lang="de-DE" sz="1500" kern="1200" dirty="0">
              <a:latin typeface="Verdana"/>
            </a:endParaRPr>
          </a:p>
          <a:p>
            <a:pPr lvl="0">
              <a:lnSpc>
                <a:spcPct val="160000"/>
              </a:lnSpc>
              <a:buNone/>
            </a:pPr>
            <a:endParaRPr lang="de-DE" sz="1500" kern="1200" dirty="0">
              <a:latin typeface="Verdana"/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536" y="1547589"/>
            <a:ext cx="2520280" cy="323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112" y="4931965"/>
            <a:ext cx="2520280" cy="226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0" y="301320"/>
            <a:ext cx="9575639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 dirty="0"/>
              <a:t>CO ZROBIĆ, ŻEBY NIE ZACHOROWAĆ?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215776" y="1547589"/>
            <a:ext cx="9577064" cy="645335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just">
              <a:lnSpc>
                <a:spcPct val="160000"/>
              </a:lnSpc>
              <a:buNone/>
            </a:pPr>
            <a:r>
              <a:rPr lang="de-DE" sz="2400" b="1" kern="1200" dirty="0" smtClean="0">
                <a:latin typeface="Verdana"/>
              </a:rPr>
              <a:t>KIEDY </a:t>
            </a:r>
            <a:r>
              <a:rPr lang="pl-PL" sz="2400" b="1" kern="1200" dirty="0" smtClean="0">
                <a:latin typeface="Verdana"/>
              </a:rPr>
              <a:t>NALEŻY</a:t>
            </a:r>
            <a:r>
              <a:rPr lang="de-DE" sz="2400" b="1" kern="1200" dirty="0" smtClean="0">
                <a:latin typeface="Verdana"/>
              </a:rPr>
              <a:t> </a:t>
            </a:r>
            <a:r>
              <a:rPr lang="pl-PL" sz="2400" b="1" kern="1200" dirty="0" smtClean="0">
                <a:latin typeface="Verdana"/>
              </a:rPr>
              <a:t>MYĆ RĘCE</a:t>
            </a:r>
            <a:endParaRPr lang="de-DE" sz="2400" b="1" kern="1200" dirty="0">
              <a:latin typeface="Verdana"/>
            </a:endParaRPr>
          </a:p>
          <a:p>
            <a:pPr lvl="0" algn="just">
              <a:lnSpc>
                <a:spcPct val="160000"/>
              </a:lnSpc>
              <a:buNone/>
            </a:pPr>
            <a:r>
              <a:rPr lang="de-DE" sz="1800" kern="1200" dirty="0">
                <a:latin typeface="Verdana"/>
              </a:rPr>
              <a:t>-</a:t>
            </a:r>
            <a:r>
              <a:rPr lang="de-DE" sz="2000" b="1" kern="1200" dirty="0">
                <a:latin typeface="Verdana"/>
              </a:rPr>
              <a:t>Jak </a:t>
            </a:r>
            <a:r>
              <a:rPr lang="de-DE" sz="2000" b="1" kern="1200" dirty="0" err="1">
                <a:latin typeface="Verdana"/>
              </a:rPr>
              <a:t>najczęściej</a:t>
            </a:r>
            <a:r>
              <a:rPr lang="de-DE" sz="2000" b="1" kern="1200" dirty="0">
                <a:latin typeface="Verdana"/>
              </a:rPr>
              <a:t> </a:t>
            </a:r>
            <a:r>
              <a:rPr lang="de-DE" sz="1800" kern="1200" dirty="0">
                <a:latin typeface="Verdana"/>
              </a:rPr>
              <a:t>a </a:t>
            </a:r>
            <a:r>
              <a:rPr lang="de-DE" sz="1800" kern="1200" dirty="0" err="1">
                <a:latin typeface="Verdana"/>
              </a:rPr>
              <a:t>zwłaszcza</a:t>
            </a:r>
            <a:r>
              <a:rPr lang="de-DE" sz="1800" kern="1200" dirty="0">
                <a:latin typeface="Verdana"/>
              </a:rPr>
              <a:t> w </a:t>
            </a:r>
            <a:r>
              <a:rPr lang="de-DE" sz="1800" kern="1200" dirty="0" err="1">
                <a:latin typeface="Verdana"/>
              </a:rPr>
              <a:t>przypadku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bliskiego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kontaktu</a:t>
            </a:r>
            <a:r>
              <a:rPr lang="de-DE" sz="1800" kern="1200" dirty="0">
                <a:latin typeface="Verdana"/>
              </a:rPr>
              <a:t> z </a:t>
            </a:r>
            <a:r>
              <a:rPr lang="de-DE" sz="1800" kern="1200" dirty="0" err="1">
                <a:latin typeface="Verdana"/>
              </a:rPr>
              <a:t>chorym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lub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potencjalnie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zakażoną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powierzchnią</a:t>
            </a:r>
            <a:r>
              <a:rPr lang="de-DE" sz="1800" kern="1200" dirty="0">
                <a:latin typeface="Verdana"/>
              </a:rPr>
              <a:t>, </a:t>
            </a:r>
            <a:r>
              <a:rPr lang="de-DE" sz="1800" kern="1200" dirty="0" err="1">
                <a:latin typeface="Verdana"/>
              </a:rPr>
              <a:t>po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skorzystaniu</a:t>
            </a:r>
            <a:r>
              <a:rPr lang="de-DE" sz="1800" kern="1200" dirty="0">
                <a:latin typeface="Verdana"/>
              </a:rPr>
              <a:t> z </a:t>
            </a:r>
            <a:r>
              <a:rPr lang="de-DE" sz="1800" kern="1200" dirty="0" err="1">
                <a:latin typeface="Verdana"/>
              </a:rPr>
              <a:t>toalety</a:t>
            </a:r>
            <a:r>
              <a:rPr lang="de-DE" sz="1800" kern="1200" dirty="0">
                <a:latin typeface="Verdana"/>
              </a:rPr>
              <a:t>, </a:t>
            </a:r>
            <a:r>
              <a:rPr lang="de-DE" sz="1800" kern="1200" dirty="0" err="1">
                <a:latin typeface="Verdana"/>
              </a:rPr>
              <a:t>przed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jedzeniem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lub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dotykaniem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ust</a:t>
            </a:r>
            <a:r>
              <a:rPr lang="de-DE" sz="1800" kern="1200" dirty="0">
                <a:latin typeface="Verdana"/>
              </a:rPr>
              <a:t> i </a:t>
            </a:r>
            <a:r>
              <a:rPr lang="de-DE" sz="1800" kern="1200" dirty="0" err="1">
                <a:latin typeface="Verdana"/>
              </a:rPr>
              <a:t>nosa</a:t>
            </a:r>
            <a:r>
              <a:rPr lang="de-DE" sz="1800" kern="1200" dirty="0">
                <a:latin typeface="Verdana"/>
              </a:rPr>
              <a:t>, </a:t>
            </a:r>
            <a:r>
              <a:rPr lang="de-DE" sz="1800" kern="1200" dirty="0" err="1">
                <a:latin typeface="Verdana"/>
              </a:rPr>
              <a:t>po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powrocie</a:t>
            </a:r>
            <a:r>
              <a:rPr lang="de-DE" sz="1800" kern="1200" dirty="0">
                <a:latin typeface="Verdana"/>
              </a:rPr>
              <a:t> do </a:t>
            </a:r>
            <a:r>
              <a:rPr lang="de-DE" sz="1800" kern="1200" dirty="0" err="1">
                <a:latin typeface="Verdana"/>
              </a:rPr>
              <a:t>domu</a:t>
            </a:r>
            <a:r>
              <a:rPr lang="de-DE" sz="1800" kern="1200" dirty="0">
                <a:latin typeface="Verdana"/>
              </a:rPr>
              <a:t>, </a:t>
            </a:r>
            <a:r>
              <a:rPr lang="de-DE" sz="1800" kern="1200" dirty="0" err="1">
                <a:latin typeface="Verdana"/>
              </a:rPr>
              <a:t>po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toalecie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nosa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lub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zasłanianiu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ust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podczas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kichania</a:t>
            </a:r>
            <a:r>
              <a:rPr lang="de-DE" sz="1800" kern="1200" dirty="0">
                <a:latin typeface="Verdana"/>
              </a:rPr>
              <a:t> </a:t>
            </a:r>
            <a:r>
              <a:rPr lang="pl-PL" sz="1800" kern="1200" dirty="0" smtClean="0">
                <a:latin typeface="Verdana"/>
              </a:rPr>
              <a:t> </a:t>
            </a:r>
            <a:endParaRPr lang="de-DE" sz="1800" kern="1200" dirty="0">
              <a:latin typeface="Verdana"/>
            </a:endParaRPr>
          </a:p>
          <a:p>
            <a:pPr lvl="0" algn="just">
              <a:lnSpc>
                <a:spcPct val="160000"/>
              </a:lnSpc>
              <a:buNone/>
            </a:pPr>
            <a:r>
              <a:rPr lang="de-DE" sz="1800" kern="1200" dirty="0">
                <a:latin typeface="Verdana"/>
              </a:rPr>
              <a:t>- </a:t>
            </a:r>
            <a:r>
              <a:rPr lang="de-DE" sz="1800" kern="1200" dirty="0" err="1">
                <a:latin typeface="Verdana"/>
              </a:rPr>
              <a:t>Należy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zachować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ostrożność</a:t>
            </a:r>
            <a:r>
              <a:rPr lang="de-DE" sz="1800" kern="1200" dirty="0">
                <a:latin typeface="Verdana"/>
              </a:rPr>
              <a:t> w </a:t>
            </a:r>
            <a:r>
              <a:rPr lang="de-DE" sz="1800" kern="1200" dirty="0" err="1">
                <a:latin typeface="Verdana"/>
              </a:rPr>
              <a:t>miejscach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publicznych</a:t>
            </a:r>
            <a:r>
              <a:rPr lang="de-DE" sz="1800" kern="1200" dirty="0">
                <a:latin typeface="Verdana"/>
              </a:rPr>
              <a:t> , </a:t>
            </a:r>
            <a:r>
              <a:rPr lang="de-DE" sz="1800" kern="1200" dirty="0" err="1">
                <a:latin typeface="Verdana"/>
              </a:rPr>
              <a:t>zwłaszcza</a:t>
            </a:r>
            <a:r>
              <a:rPr lang="de-DE" sz="1800" kern="1200" dirty="0">
                <a:latin typeface="Verdana"/>
              </a:rPr>
              <a:t> w </a:t>
            </a:r>
            <a:r>
              <a:rPr lang="de-DE" sz="1800" kern="1200" dirty="0" err="1">
                <a:latin typeface="Verdana"/>
              </a:rPr>
              <a:t>transporcie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publicznym</a:t>
            </a:r>
            <a:r>
              <a:rPr lang="de-DE" sz="1800" kern="1200" dirty="0">
                <a:latin typeface="Verdana"/>
              </a:rPr>
              <a:t> - </a:t>
            </a:r>
            <a:r>
              <a:rPr lang="de-DE" sz="1800" kern="1200" dirty="0" err="1">
                <a:latin typeface="Verdana"/>
              </a:rPr>
              <a:t>jeśli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dotykasz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ogólnodostępnych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przedmiotów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umyj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ręce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zanim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dotkniesz</a:t>
            </a:r>
            <a:r>
              <a:rPr lang="de-DE" sz="1800" kern="1200" dirty="0">
                <a:latin typeface="Verdana"/>
              </a:rPr>
              <a:t> </a:t>
            </a:r>
            <a:r>
              <a:rPr lang="de-DE" sz="1800" kern="1200" dirty="0" err="1">
                <a:latin typeface="Verdana"/>
              </a:rPr>
              <a:t>twarzy</a:t>
            </a:r>
            <a:endParaRPr lang="de-DE" sz="1800" kern="1200" dirty="0">
              <a:latin typeface="Verdana"/>
            </a:endParaRPr>
          </a:p>
          <a:p>
            <a:pPr lvl="0" algn="just">
              <a:lnSpc>
                <a:spcPct val="160000"/>
              </a:lnSpc>
              <a:buNone/>
            </a:pPr>
            <a:endParaRPr lang="de-DE" sz="1800" kern="1200" dirty="0">
              <a:latin typeface="Verdana"/>
            </a:endParaRPr>
          </a:p>
          <a:p>
            <a:pPr lvl="0" algn="just">
              <a:lnSpc>
                <a:spcPct val="160000"/>
              </a:lnSpc>
              <a:buNone/>
            </a:pPr>
            <a:endParaRPr lang="de-DE" sz="1800" kern="1200" dirty="0">
              <a:latin typeface="Verdan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" y="-1"/>
            <a:ext cx="10080624" cy="8100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b="1" dirty="0"/>
              <a:t>CO ZROBIĆ, ŻEBY NIE ZACHOROWAĆ?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43768" y="1547589"/>
            <a:ext cx="6768752" cy="502127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just">
              <a:lnSpc>
                <a:spcPct val="160000"/>
              </a:lnSpc>
              <a:buNone/>
            </a:pPr>
            <a:r>
              <a:rPr lang="pl-PL" sz="1800" b="1" kern="1200" dirty="0" smtClean="0">
                <a:latin typeface="Verdana"/>
              </a:rPr>
              <a:t>W okresie wysokiego zagrożenia wirusem:</a:t>
            </a:r>
          </a:p>
          <a:p>
            <a:pPr lvl="0" algn="just">
              <a:lnSpc>
                <a:spcPct val="160000"/>
              </a:lnSpc>
              <a:buFontTx/>
              <a:buChar char="-"/>
            </a:pPr>
            <a:r>
              <a:rPr lang="pl-PL" sz="1600" kern="1200" dirty="0" smtClean="0">
                <a:latin typeface="Verdana"/>
              </a:rPr>
              <a:t>lepiej unikać dotykania cudzych telefonów, długopisów</a:t>
            </a:r>
          </a:p>
          <a:p>
            <a:pPr lvl="0" algn="just">
              <a:lnSpc>
                <a:spcPct val="160000"/>
              </a:lnSpc>
              <a:buFontTx/>
              <a:buChar char="-"/>
            </a:pPr>
            <a:r>
              <a:rPr lang="pl-PL" sz="1600" kern="1200" dirty="0" smtClean="0">
                <a:latin typeface="Verdana"/>
              </a:rPr>
              <a:t>nie witaj się przez podanie ręki ani pocałunek w policzek</a:t>
            </a:r>
          </a:p>
          <a:p>
            <a:pPr lvl="0" algn="just">
              <a:lnSpc>
                <a:spcPct val="160000"/>
              </a:lnSpc>
              <a:buFontTx/>
              <a:buChar char="-"/>
            </a:pPr>
            <a:r>
              <a:rPr lang="pl-PL" sz="1600" kern="1200" dirty="0" smtClean="0">
                <a:latin typeface="Verdana"/>
              </a:rPr>
              <a:t>myj powierzchnie, z których </a:t>
            </a:r>
            <a:r>
              <a:rPr lang="pl-PL" sz="1600" kern="1200" dirty="0" err="1" smtClean="0">
                <a:latin typeface="Verdana"/>
              </a:rPr>
              <a:t>czesto</a:t>
            </a:r>
            <a:r>
              <a:rPr lang="pl-PL" sz="1600" kern="1200" dirty="0" smtClean="0">
                <a:latin typeface="Verdana"/>
              </a:rPr>
              <a:t> korzystasz (klamki, toaletę, </a:t>
            </a:r>
            <a:r>
              <a:rPr lang="pl-PL" sz="1600" kern="1200" dirty="0" err="1" smtClean="0">
                <a:latin typeface="Verdana"/>
              </a:rPr>
              <a:t>powierzchenie</a:t>
            </a:r>
            <a:r>
              <a:rPr lang="pl-PL" sz="1600" kern="1200" dirty="0" smtClean="0">
                <a:latin typeface="Verdana"/>
              </a:rPr>
              <a:t> kuchenne, klawiatura komputera)</a:t>
            </a:r>
          </a:p>
          <a:p>
            <a:pPr lvl="0" algn="just">
              <a:lnSpc>
                <a:spcPct val="160000"/>
              </a:lnSpc>
              <a:buFontTx/>
              <a:buChar char="-"/>
            </a:pPr>
            <a:r>
              <a:rPr lang="pl-PL" sz="1600" kern="1200" dirty="0" smtClean="0">
                <a:latin typeface="Verdana"/>
              </a:rPr>
              <a:t>nie dziel się jedzeniem i nie korzystaj z przekąsek , które spożywa się przez włożenie dłoni do paczki (</a:t>
            </a:r>
            <a:r>
              <a:rPr lang="pl-PL" sz="1600" kern="1200" dirty="0" err="1" smtClean="0">
                <a:latin typeface="Verdana"/>
              </a:rPr>
              <a:t>np</a:t>
            </a:r>
            <a:r>
              <a:rPr lang="pl-PL" sz="1600" kern="1200" dirty="0" smtClean="0">
                <a:latin typeface="Verdana"/>
              </a:rPr>
              <a:t> chipsy, orzeszki)</a:t>
            </a:r>
          </a:p>
          <a:p>
            <a:pPr lvl="0" algn="just">
              <a:lnSpc>
                <a:spcPct val="160000"/>
              </a:lnSpc>
              <a:buFontTx/>
              <a:buChar char="-"/>
            </a:pPr>
            <a:endParaRPr lang="pl-PL" sz="1500" kern="1200" dirty="0">
              <a:latin typeface="Verdana"/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568" y="1619597"/>
            <a:ext cx="25095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b="1" dirty="0"/>
              <a:t>CO ZROBIĆ, ŻEBY NIE ZACHOROWAĆ?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0" y="1475581"/>
            <a:ext cx="7416823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lnSpc>
                <a:spcPct val="160000"/>
              </a:lnSpc>
              <a:buNone/>
            </a:pPr>
            <a:r>
              <a:rPr lang="pl-PL" sz="2400" b="1" u="sng" dirty="0">
                <a:solidFill>
                  <a:srgbClr val="FF6600"/>
                </a:solidFill>
              </a:rPr>
              <a:t>Z</a:t>
            </a:r>
            <a:r>
              <a:rPr lang="pl-PL" sz="2400" b="1" u="sng" dirty="0" smtClean="0">
                <a:solidFill>
                  <a:srgbClr val="FF6600"/>
                </a:solidFill>
              </a:rPr>
              <a:t>achować zasady higieny układu oddechowego</a:t>
            </a:r>
          </a:p>
          <a:p>
            <a:pPr lvl="0">
              <a:lnSpc>
                <a:spcPct val="160000"/>
              </a:lnSpc>
              <a:buNone/>
            </a:pPr>
            <a:r>
              <a:rPr lang="pl-PL" sz="2000" dirty="0" smtClean="0"/>
              <a:t>Jeśli kichasz lub kaszlesz, zasłoń usta i  nos zgiętym ramieniem (kichaj w  zgięcie łokcia) lub chusteczką, którą następnie wyrzuć natychmiast do zamykanego kosza na śmieci, umyj ręce, żeby nie zarazić innych.</a:t>
            </a:r>
          </a:p>
          <a:p>
            <a:pPr lvl="0">
              <a:lnSpc>
                <a:spcPct val="160000"/>
              </a:lnSpc>
              <a:buNone/>
            </a:pPr>
            <a:r>
              <a:rPr lang="pl-PL" sz="2000" dirty="0" smtClean="0">
                <a:solidFill>
                  <a:srgbClr val="FFFF00"/>
                </a:solidFill>
              </a:rPr>
              <a:t>Dlaczego?</a:t>
            </a:r>
          </a:p>
          <a:p>
            <a:pPr lvl="0">
              <a:lnSpc>
                <a:spcPct val="160000"/>
              </a:lnSpc>
              <a:buNone/>
            </a:pPr>
            <a:r>
              <a:rPr lang="pl-PL" sz="1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Zasłanianie ust i  nosa podczas  kaszlu  zapobiega rozprzestrzenianiu się bakterii i  wirusów. Jeśli podczas kaszlu lub kichania zasłaniasz się dłonią  możesz następnie przenieść  drobnoustroje na innych ludzi (np. podając im rękę) lub przedmioty (np. dotykając klamek, włączników światła i  innych powierzchni).</a:t>
            </a:r>
            <a:endParaRPr lang="pl-PL" sz="14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6083" y="2051644"/>
            <a:ext cx="2720773" cy="2904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Jak nie zachorować 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215776" y="1547589"/>
            <a:ext cx="9649072" cy="5430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lnSpc>
                <a:spcPct val="160000"/>
              </a:lnSpc>
              <a:buNone/>
            </a:pPr>
            <a:r>
              <a:rPr lang="pl-PL" sz="2000" b="1" dirty="0" smtClean="0">
                <a:solidFill>
                  <a:srgbClr val="FF6600"/>
                </a:solidFill>
                <a:latin typeface="Verdana"/>
              </a:rPr>
              <a:t>Unikaj kontaktu z osobami chorymi !</a:t>
            </a:r>
          </a:p>
          <a:p>
            <a:pPr lvl="0">
              <a:lnSpc>
                <a:spcPct val="160000"/>
              </a:lnSpc>
              <a:buNone/>
            </a:pPr>
            <a:r>
              <a:rPr lang="de-DE" sz="2000" b="1" dirty="0" err="1" smtClean="0">
                <a:solidFill>
                  <a:srgbClr val="FF6600"/>
                </a:solidFill>
                <a:latin typeface="Verdana"/>
              </a:rPr>
              <a:t>Zachowaj</a:t>
            </a:r>
            <a:r>
              <a:rPr lang="de-DE" sz="2000" b="1" dirty="0" smtClean="0">
                <a:solidFill>
                  <a:srgbClr val="FF6600"/>
                </a:solidFill>
                <a:latin typeface="Verdana"/>
              </a:rPr>
              <a:t> </a:t>
            </a:r>
            <a:r>
              <a:rPr lang="de-DE" sz="2000" b="1" dirty="0" err="1">
                <a:solidFill>
                  <a:srgbClr val="FF6600"/>
                </a:solidFill>
                <a:latin typeface="Verdana"/>
              </a:rPr>
              <a:t>odległość</a:t>
            </a:r>
            <a:r>
              <a:rPr lang="de-DE" sz="2000" b="1" dirty="0">
                <a:solidFill>
                  <a:srgbClr val="FF6600"/>
                </a:solidFill>
                <a:latin typeface="Verdana"/>
              </a:rPr>
              <a:t> </a:t>
            </a:r>
            <a:r>
              <a:rPr lang="de-DE" sz="2000" b="1" dirty="0" err="1">
                <a:solidFill>
                  <a:srgbClr val="FF6600"/>
                </a:solidFill>
                <a:latin typeface="Verdana"/>
              </a:rPr>
              <a:t>od</a:t>
            </a:r>
            <a:r>
              <a:rPr lang="de-DE" sz="2000" b="1" dirty="0">
                <a:solidFill>
                  <a:srgbClr val="FF6600"/>
                </a:solidFill>
                <a:latin typeface="Verdana"/>
              </a:rPr>
              <a:t> </a:t>
            </a:r>
            <a:r>
              <a:rPr lang="de-DE" sz="2000" b="1" dirty="0" err="1">
                <a:solidFill>
                  <a:srgbClr val="FF6600"/>
                </a:solidFill>
                <a:latin typeface="Verdana"/>
              </a:rPr>
              <a:t>innych</a:t>
            </a:r>
            <a:r>
              <a:rPr lang="de-DE" sz="2000" b="1" dirty="0">
                <a:solidFill>
                  <a:srgbClr val="FF6600"/>
                </a:solidFill>
                <a:latin typeface="Verdana"/>
              </a:rPr>
              <a:t> </a:t>
            </a:r>
            <a:r>
              <a:rPr lang="de-DE" sz="2000" b="1" dirty="0" err="1" smtClean="0">
                <a:solidFill>
                  <a:srgbClr val="FF6600"/>
                </a:solidFill>
                <a:latin typeface="Verdana"/>
              </a:rPr>
              <a:t>ludzi</a:t>
            </a:r>
            <a:r>
              <a:rPr lang="pl-PL" sz="2000" b="1" dirty="0" smtClean="0">
                <a:solidFill>
                  <a:srgbClr val="FF6600"/>
                </a:solidFill>
                <a:latin typeface="Verdana"/>
              </a:rPr>
              <a:t>, unikaj zgromadzeń i tłumów</a:t>
            </a:r>
            <a:endParaRPr lang="de-DE" sz="2000" b="1" dirty="0">
              <a:solidFill>
                <a:srgbClr val="FF6600"/>
              </a:solidFill>
              <a:latin typeface="Verdana"/>
            </a:endParaRPr>
          </a:p>
          <a:p>
            <a:pPr lvl="0">
              <a:lnSpc>
                <a:spcPct val="160000"/>
              </a:lnSpc>
              <a:buNone/>
            </a:pPr>
            <a:r>
              <a:rPr lang="de-DE" sz="2000" dirty="0">
                <a:latin typeface="Verdana"/>
              </a:rPr>
              <a:t>Nie </a:t>
            </a:r>
            <a:r>
              <a:rPr lang="de-DE" sz="2000" dirty="0" err="1">
                <a:latin typeface="Verdana"/>
              </a:rPr>
              <a:t>zbliżaj</a:t>
            </a:r>
            <a:r>
              <a:rPr lang="de-DE" sz="2000" dirty="0">
                <a:latin typeface="Verdana"/>
              </a:rPr>
              <a:t> </a:t>
            </a:r>
            <a:r>
              <a:rPr lang="de-DE" sz="2000" dirty="0" err="1">
                <a:latin typeface="Verdana"/>
              </a:rPr>
              <a:t>się</a:t>
            </a:r>
            <a:r>
              <a:rPr lang="de-DE" sz="2000" dirty="0">
                <a:latin typeface="Verdana"/>
              </a:rPr>
              <a:t> do </a:t>
            </a:r>
            <a:r>
              <a:rPr lang="de-DE" sz="2000" dirty="0" err="1">
                <a:latin typeface="Verdana"/>
              </a:rPr>
              <a:t>innych</a:t>
            </a:r>
            <a:r>
              <a:rPr lang="de-DE" sz="2000" dirty="0">
                <a:latin typeface="Verdana"/>
              </a:rPr>
              <a:t> na </a:t>
            </a:r>
            <a:r>
              <a:rPr lang="de-DE" sz="2000" dirty="0" err="1">
                <a:latin typeface="Verdana"/>
              </a:rPr>
              <a:t>mniej</a:t>
            </a:r>
            <a:r>
              <a:rPr lang="de-DE" sz="2000" dirty="0">
                <a:latin typeface="Verdana"/>
              </a:rPr>
              <a:t> </a:t>
            </a:r>
            <a:r>
              <a:rPr lang="de-DE" sz="2000" dirty="0" err="1">
                <a:latin typeface="Verdana"/>
              </a:rPr>
              <a:t>niż</a:t>
            </a:r>
            <a:r>
              <a:rPr lang="de-DE" sz="2000" dirty="0">
                <a:latin typeface="Verdana"/>
              </a:rPr>
              <a:t> 1  </a:t>
            </a:r>
            <a:r>
              <a:rPr lang="de-DE" sz="2000" dirty="0" err="1">
                <a:latin typeface="Verdana"/>
              </a:rPr>
              <a:t>metr</a:t>
            </a:r>
            <a:r>
              <a:rPr lang="de-DE" sz="2000" dirty="0">
                <a:latin typeface="Verdana"/>
              </a:rPr>
              <a:t>, </a:t>
            </a:r>
            <a:r>
              <a:rPr lang="de-DE" sz="2000" u="sng" dirty="0">
                <a:latin typeface="Verdana"/>
              </a:rPr>
              <a:t>a  </a:t>
            </a:r>
            <a:r>
              <a:rPr lang="de-DE" sz="2000" u="sng" dirty="0" err="1">
                <a:latin typeface="Verdana"/>
              </a:rPr>
              <a:t>zwłaszcza</a:t>
            </a:r>
            <a:r>
              <a:rPr lang="de-DE" sz="2000" u="sng" dirty="0">
                <a:latin typeface="Verdana"/>
              </a:rPr>
              <a:t> do </a:t>
            </a:r>
            <a:r>
              <a:rPr lang="de-DE" sz="2000" u="sng" dirty="0" err="1">
                <a:latin typeface="Verdana"/>
              </a:rPr>
              <a:t>osób</a:t>
            </a:r>
            <a:r>
              <a:rPr lang="de-DE" sz="2000" u="sng" dirty="0">
                <a:latin typeface="Verdana"/>
              </a:rPr>
              <a:t>, </a:t>
            </a:r>
            <a:r>
              <a:rPr lang="de-DE" sz="2000" u="sng" dirty="0" err="1">
                <a:latin typeface="Verdana"/>
              </a:rPr>
              <a:t>które</a:t>
            </a:r>
            <a:r>
              <a:rPr lang="de-DE" sz="2000" u="sng" dirty="0">
                <a:latin typeface="Verdana"/>
              </a:rPr>
              <a:t> </a:t>
            </a:r>
            <a:r>
              <a:rPr lang="de-DE" sz="2000" u="sng" dirty="0" err="1" smtClean="0">
                <a:latin typeface="Verdana"/>
              </a:rPr>
              <a:t>kaszl</a:t>
            </a:r>
            <a:r>
              <a:rPr lang="pl-PL" sz="2000" u="sng" dirty="0" smtClean="0">
                <a:latin typeface="Verdana"/>
              </a:rPr>
              <a:t>ą</a:t>
            </a:r>
            <a:r>
              <a:rPr lang="de-DE" sz="2000" u="sng" dirty="0" smtClean="0">
                <a:latin typeface="Verdana"/>
              </a:rPr>
              <a:t>, </a:t>
            </a:r>
            <a:r>
              <a:rPr lang="de-DE" sz="2000" u="sng" dirty="0" err="1" smtClean="0">
                <a:latin typeface="Verdana"/>
              </a:rPr>
              <a:t>kichaj</a:t>
            </a:r>
            <a:r>
              <a:rPr lang="pl-PL" sz="2000" u="sng" dirty="0" smtClean="0">
                <a:latin typeface="Verdana"/>
              </a:rPr>
              <a:t>ą</a:t>
            </a:r>
            <a:r>
              <a:rPr lang="de-DE" sz="2000" u="sng" dirty="0" smtClean="0">
                <a:latin typeface="Verdana"/>
              </a:rPr>
              <a:t> </a:t>
            </a:r>
            <a:r>
              <a:rPr lang="de-DE" sz="2000" u="sng" dirty="0" err="1">
                <a:latin typeface="Verdana"/>
              </a:rPr>
              <a:t>lub</a:t>
            </a:r>
            <a:r>
              <a:rPr lang="de-DE" sz="2000" u="sng" dirty="0">
                <a:latin typeface="Verdana"/>
              </a:rPr>
              <a:t> </a:t>
            </a:r>
            <a:r>
              <a:rPr lang="de-DE" sz="2000" u="sng" dirty="0" err="1">
                <a:latin typeface="Verdana"/>
              </a:rPr>
              <a:t>mają</a:t>
            </a:r>
            <a:r>
              <a:rPr lang="de-DE" sz="2000" u="sng" dirty="0">
                <a:latin typeface="Verdana"/>
              </a:rPr>
              <a:t>  </a:t>
            </a:r>
            <a:r>
              <a:rPr lang="de-DE" sz="2000" u="sng" dirty="0" err="1" smtClean="0">
                <a:latin typeface="Verdana"/>
              </a:rPr>
              <a:t>gorączk</a:t>
            </a:r>
            <a:r>
              <a:rPr lang="pl-PL" sz="2000" u="sng" dirty="0" smtClean="0">
                <a:latin typeface="Verdana"/>
              </a:rPr>
              <a:t>ę</a:t>
            </a:r>
            <a:r>
              <a:rPr lang="de-DE" sz="2000" u="sng" dirty="0" smtClean="0">
                <a:latin typeface="Verdana"/>
              </a:rPr>
              <a:t>.</a:t>
            </a:r>
            <a:endParaRPr lang="de-DE" sz="2000" u="sng" dirty="0">
              <a:latin typeface="Verdana"/>
            </a:endParaRPr>
          </a:p>
          <a:p>
            <a:pPr lvl="0">
              <a:lnSpc>
                <a:spcPct val="160000"/>
              </a:lnSpc>
              <a:buNone/>
            </a:pPr>
            <a:r>
              <a:rPr lang="de-DE" sz="2000" dirty="0" err="1">
                <a:solidFill>
                  <a:srgbClr val="FFFF00"/>
                </a:solidFill>
                <a:latin typeface="Verdana"/>
              </a:rPr>
              <a:t>Dlaczego</a:t>
            </a:r>
            <a:r>
              <a:rPr lang="de-DE" sz="2000" dirty="0">
                <a:solidFill>
                  <a:srgbClr val="FFFF00"/>
                </a:solidFill>
                <a:latin typeface="Verdana"/>
              </a:rPr>
              <a:t>? </a:t>
            </a:r>
            <a:endParaRPr lang="pl-PL" sz="2000" dirty="0" smtClean="0">
              <a:solidFill>
                <a:srgbClr val="FFFF00"/>
              </a:solidFill>
              <a:latin typeface="Verdana"/>
            </a:endParaRPr>
          </a:p>
          <a:p>
            <a:pPr lvl="0">
              <a:lnSpc>
                <a:spcPct val="160000"/>
              </a:lnSpc>
              <a:buNone/>
            </a:pPr>
            <a:r>
              <a:rPr lang="de-DE" sz="1800" dirty="0" err="1" smtClean="0">
                <a:solidFill>
                  <a:srgbClr val="FFFF00"/>
                </a:solidFill>
                <a:latin typeface="Verdana"/>
              </a:rPr>
              <a:t>Kiedy</a:t>
            </a:r>
            <a:r>
              <a:rPr lang="de-DE" sz="1800" dirty="0" smtClean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osoba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mająca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zakażenie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układu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oddechowego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,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taką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jak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koronawirus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,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kaszle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lub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kicha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,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może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rozprzestrzeniać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małe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ilości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wydzieliny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(„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kropelki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”,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stąd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nazwa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przenoszenia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takich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chorób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–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droga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kropelkowa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)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zawierającej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wirus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.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Jeśli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będziesz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blisko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,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możesz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zostać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Verdana"/>
              </a:rPr>
              <a:t>zakażony</a:t>
            </a:r>
            <a:r>
              <a:rPr lang="de-DE" sz="1800" dirty="0">
                <a:solidFill>
                  <a:srgbClr val="FFFF00"/>
                </a:solidFill>
                <a:latin typeface="Verdana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Co zrobić, żeby nie zachorować?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lnSpc>
                <a:spcPct val="160000"/>
              </a:lnSpc>
              <a:buNone/>
            </a:pPr>
            <a:r>
              <a:rPr lang="de-DE" sz="2400" b="1" u="sng" dirty="0" err="1"/>
              <a:t>Unikaj</a:t>
            </a:r>
            <a:r>
              <a:rPr lang="de-DE" sz="2400" b="1" u="sng" dirty="0"/>
              <a:t> </a:t>
            </a:r>
            <a:r>
              <a:rPr lang="de-DE" sz="2400" b="1" u="sng" dirty="0" err="1"/>
              <a:t>dotykania</a:t>
            </a:r>
            <a:r>
              <a:rPr lang="de-DE" sz="2400" b="1" u="sng" dirty="0"/>
              <a:t> </a:t>
            </a:r>
            <a:r>
              <a:rPr lang="de-DE" sz="2400" b="1" u="sng" dirty="0" err="1"/>
              <a:t>oczu</a:t>
            </a:r>
            <a:r>
              <a:rPr lang="de-DE" sz="2400" b="1" u="sng" dirty="0"/>
              <a:t>, </a:t>
            </a:r>
            <a:r>
              <a:rPr lang="de-DE" sz="2400" b="1" u="sng" dirty="0" err="1"/>
              <a:t>nosa</a:t>
            </a:r>
            <a:r>
              <a:rPr lang="de-DE" sz="2400" b="1" u="sng" dirty="0"/>
              <a:t> i  </a:t>
            </a:r>
            <a:r>
              <a:rPr lang="de-DE" sz="2400" b="1" u="sng" dirty="0" err="1"/>
              <a:t>ust</a:t>
            </a:r>
            <a:endParaRPr lang="de-DE" sz="2400" b="1" u="sng" dirty="0"/>
          </a:p>
          <a:p>
            <a:pPr lvl="0">
              <a:lnSpc>
                <a:spcPct val="160000"/>
              </a:lnSpc>
              <a:buNone/>
            </a:pPr>
            <a:r>
              <a:rPr lang="de-DE" sz="2400" dirty="0" err="1">
                <a:solidFill>
                  <a:srgbClr val="FFFF00"/>
                </a:solidFill>
              </a:rPr>
              <a:t>Dlaczego</a:t>
            </a:r>
            <a:r>
              <a:rPr lang="de-DE" sz="2400" dirty="0">
                <a:solidFill>
                  <a:srgbClr val="FFFF00"/>
                </a:solidFill>
              </a:rPr>
              <a:t>?</a:t>
            </a:r>
          </a:p>
          <a:p>
            <a:pPr lvl="0">
              <a:lnSpc>
                <a:spcPct val="160000"/>
              </a:lnSpc>
              <a:buNone/>
            </a:pPr>
            <a:r>
              <a:rPr lang="de-DE" sz="2400" dirty="0" err="1">
                <a:solidFill>
                  <a:srgbClr val="FFFF00"/>
                </a:solidFill>
              </a:rPr>
              <a:t>Twoje</a:t>
            </a:r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err="1">
                <a:solidFill>
                  <a:srgbClr val="FFFF00"/>
                </a:solidFill>
              </a:rPr>
              <a:t>dłonie</a:t>
            </a:r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err="1">
                <a:solidFill>
                  <a:srgbClr val="FFFF00"/>
                </a:solidFill>
              </a:rPr>
              <a:t>mają</a:t>
            </a:r>
            <a:r>
              <a:rPr lang="de-DE" sz="2400" dirty="0">
                <a:solidFill>
                  <a:srgbClr val="FFFF00"/>
                </a:solidFill>
              </a:rPr>
              <a:t> kontakt z  </a:t>
            </a:r>
            <a:r>
              <a:rPr lang="de-DE" sz="2400" dirty="0" err="1">
                <a:solidFill>
                  <a:srgbClr val="FFFF00"/>
                </a:solidFill>
              </a:rPr>
              <a:t>różnymi</a:t>
            </a:r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err="1">
                <a:solidFill>
                  <a:srgbClr val="FFFF00"/>
                </a:solidFill>
              </a:rPr>
              <a:t>powierzchniami</a:t>
            </a:r>
            <a:r>
              <a:rPr lang="de-DE" sz="2400" dirty="0">
                <a:solidFill>
                  <a:srgbClr val="FFFF00"/>
                </a:solidFill>
              </a:rPr>
              <a:t>, na </a:t>
            </a:r>
            <a:r>
              <a:rPr lang="de-DE" sz="2400" dirty="0" err="1">
                <a:solidFill>
                  <a:srgbClr val="FFFF00"/>
                </a:solidFill>
              </a:rPr>
              <a:t>których</a:t>
            </a:r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err="1">
                <a:solidFill>
                  <a:srgbClr val="FFFF00"/>
                </a:solidFill>
              </a:rPr>
              <a:t>może</a:t>
            </a:r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err="1">
                <a:solidFill>
                  <a:srgbClr val="FFFF00"/>
                </a:solidFill>
              </a:rPr>
              <a:t>znajdować</a:t>
            </a:r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err="1">
                <a:solidFill>
                  <a:srgbClr val="FFFF00"/>
                </a:solidFill>
              </a:rPr>
              <a:t>się</a:t>
            </a:r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err="1">
                <a:solidFill>
                  <a:srgbClr val="FFFF00"/>
                </a:solidFill>
              </a:rPr>
              <a:t>wirus</a:t>
            </a:r>
            <a:r>
              <a:rPr lang="de-DE" sz="2400" dirty="0">
                <a:solidFill>
                  <a:srgbClr val="FFFF00"/>
                </a:solidFill>
              </a:rPr>
              <a:t>. </a:t>
            </a:r>
            <a:r>
              <a:rPr lang="de-DE" sz="2400" dirty="0" err="1">
                <a:solidFill>
                  <a:srgbClr val="FFFF00"/>
                </a:solidFill>
              </a:rPr>
              <a:t>Jeśli</a:t>
            </a:r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err="1">
                <a:solidFill>
                  <a:srgbClr val="FFFF00"/>
                </a:solidFill>
              </a:rPr>
              <a:t>dotykasz</a:t>
            </a:r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err="1">
                <a:solidFill>
                  <a:srgbClr val="FFFF00"/>
                </a:solidFill>
              </a:rPr>
              <a:t>później</a:t>
            </a:r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err="1">
                <a:solidFill>
                  <a:srgbClr val="FFFF00"/>
                </a:solidFill>
              </a:rPr>
              <a:t>oczu</a:t>
            </a:r>
            <a:r>
              <a:rPr lang="de-DE" sz="2400" dirty="0">
                <a:solidFill>
                  <a:srgbClr val="FFFF00"/>
                </a:solidFill>
              </a:rPr>
              <a:t>, </a:t>
            </a:r>
            <a:r>
              <a:rPr lang="de-DE" sz="2400" dirty="0" err="1">
                <a:solidFill>
                  <a:srgbClr val="FFFF00"/>
                </a:solidFill>
              </a:rPr>
              <a:t>nosa</a:t>
            </a:r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err="1">
                <a:solidFill>
                  <a:srgbClr val="FFFF00"/>
                </a:solidFill>
              </a:rPr>
              <a:t>lub</a:t>
            </a:r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err="1">
                <a:solidFill>
                  <a:srgbClr val="FFFF00"/>
                </a:solidFill>
              </a:rPr>
              <a:t>ust</a:t>
            </a:r>
            <a:r>
              <a:rPr lang="de-DE" sz="2400" dirty="0">
                <a:solidFill>
                  <a:srgbClr val="FFFF00"/>
                </a:solidFill>
              </a:rPr>
              <a:t>, </a:t>
            </a:r>
            <a:r>
              <a:rPr lang="de-DE" sz="2400" dirty="0" err="1">
                <a:solidFill>
                  <a:srgbClr val="FFFF00"/>
                </a:solidFill>
              </a:rPr>
              <a:t>możesz</a:t>
            </a:r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err="1">
                <a:solidFill>
                  <a:srgbClr val="FFFF00"/>
                </a:solidFill>
              </a:rPr>
              <a:t>przenieść</a:t>
            </a:r>
            <a:r>
              <a:rPr lang="de-DE" sz="2400" dirty="0">
                <a:solidFill>
                  <a:srgbClr val="FFFF00"/>
                </a:solidFill>
              </a:rPr>
              <a:t> na </a:t>
            </a:r>
            <a:r>
              <a:rPr lang="de-DE" sz="2400" dirty="0" err="1">
                <a:solidFill>
                  <a:srgbClr val="FFFF00"/>
                </a:solidFill>
              </a:rPr>
              <a:t>siebie</a:t>
            </a:r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err="1">
                <a:solidFill>
                  <a:srgbClr val="FFFF00"/>
                </a:solidFill>
              </a:rPr>
              <a:t>zakażenie</a:t>
            </a:r>
            <a:r>
              <a:rPr lang="de-DE" sz="2400" dirty="0">
                <a:solidFill>
                  <a:srgbClr val="FFFF00"/>
                </a:solidFill>
              </a:rPr>
              <a:t>.</a:t>
            </a:r>
          </a:p>
          <a:p>
            <a:pPr lvl="0">
              <a:lnSpc>
                <a:spcPct val="160000"/>
              </a:lnSpc>
              <a:buNone/>
            </a:pPr>
            <a:r>
              <a:rPr lang="pl-PL" sz="1500" kern="1200" dirty="0" smtClean="0">
                <a:latin typeface="Verdana"/>
              </a:rPr>
              <a:t>J</a:t>
            </a:r>
            <a:r>
              <a:rPr lang="de-DE" sz="1500" kern="1200" dirty="0" err="1" smtClean="0">
                <a:latin typeface="Verdana"/>
              </a:rPr>
              <a:t>eśli</a:t>
            </a:r>
            <a:r>
              <a:rPr lang="de-DE" sz="1500" kern="1200" dirty="0" smtClean="0">
                <a:latin typeface="Verdana"/>
              </a:rPr>
              <a:t> </a:t>
            </a:r>
            <a:r>
              <a:rPr lang="de-DE" sz="1500" kern="1200" dirty="0">
                <a:latin typeface="Verdana"/>
              </a:rPr>
              <a:t>nie </a:t>
            </a:r>
            <a:r>
              <a:rPr lang="de-DE" sz="1500" kern="1200" dirty="0" err="1">
                <a:latin typeface="Verdana"/>
              </a:rPr>
              <a:t>możesz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umyć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rąk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unikaj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dotykania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twarzy</a:t>
            </a:r>
            <a:r>
              <a:rPr lang="de-DE" sz="1500" kern="1200" dirty="0">
                <a:latin typeface="Verdana"/>
              </a:rPr>
              <a:t> (</a:t>
            </a:r>
            <a:r>
              <a:rPr lang="de-DE" sz="1500" kern="1200" dirty="0" err="1">
                <a:latin typeface="Verdana"/>
              </a:rPr>
              <a:t>oczu</a:t>
            </a:r>
            <a:r>
              <a:rPr lang="de-DE" sz="1500" kern="1200" dirty="0">
                <a:latin typeface="Verdana"/>
              </a:rPr>
              <a:t>, </a:t>
            </a:r>
            <a:r>
              <a:rPr lang="de-DE" sz="1500" kern="1200" dirty="0" err="1">
                <a:latin typeface="Verdana"/>
              </a:rPr>
              <a:t>ust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nosa</a:t>
            </a:r>
            <a:r>
              <a:rPr lang="de-DE" sz="1500" kern="1200" dirty="0">
                <a:latin typeface="Verdana"/>
              </a:rPr>
              <a:t>) – </a:t>
            </a:r>
            <a:r>
              <a:rPr lang="de-DE" sz="1500" kern="1200" dirty="0" err="1" smtClean="0">
                <a:latin typeface="Verdana"/>
              </a:rPr>
              <a:t>zwykl</a:t>
            </a:r>
            <a:r>
              <a:rPr lang="pl-PL" sz="1500" kern="1200" dirty="0" smtClean="0">
                <a:latin typeface="Verdana"/>
              </a:rPr>
              <a:t>e</a:t>
            </a:r>
            <a:r>
              <a:rPr lang="de-DE" sz="1500" kern="1200" dirty="0" smtClean="0">
                <a:latin typeface="Verdana"/>
              </a:rPr>
              <a:t> </a:t>
            </a:r>
            <a:r>
              <a:rPr lang="de-DE" sz="1500" kern="1200" dirty="0" err="1" smtClean="0">
                <a:latin typeface="Verdana"/>
              </a:rPr>
              <a:t>robimy</a:t>
            </a:r>
            <a:r>
              <a:rPr lang="de-DE" sz="1500" kern="1200" dirty="0" smtClean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to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odruchowo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aż</a:t>
            </a:r>
            <a:r>
              <a:rPr lang="de-DE" sz="1500" kern="1200" dirty="0">
                <a:latin typeface="Verdana"/>
              </a:rPr>
              <a:t> 25 </a:t>
            </a:r>
            <a:r>
              <a:rPr lang="de-DE" sz="1500" kern="1200" dirty="0" err="1">
                <a:latin typeface="Verdana"/>
              </a:rPr>
              <a:t>razy</a:t>
            </a:r>
            <a:r>
              <a:rPr lang="de-DE" sz="1500" kern="1200" dirty="0">
                <a:latin typeface="Verdana"/>
              </a:rPr>
              <a:t> /</a:t>
            </a:r>
            <a:r>
              <a:rPr lang="de-DE" sz="1500" kern="1200" dirty="0" err="1">
                <a:latin typeface="Verdana"/>
              </a:rPr>
              <a:t>godz</a:t>
            </a:r>
            <a:r>
              <a:rPr lang="de-DE" sz="1500" kern="1200" dirty="0">
                <a:latin typeface="Verdana"/>
              </a:rPr>
              <a:t>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Co zrobić, żeby nie zachorować 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359792" y="1769040"/>
            <a:ext cx="7056784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lnSpc>
                <a:spcPct val="160000"/>
              </a:lnSpc>
              <a:buNone/>
            </a:pPr>
            <a:r>
              <a:rPr lang="de-DE" sz="2400" b="1" kern="1200" dirty="0" err="1">
                <a:latin typeface="Verdana"/>
              </a:rPr>
              <a:t>Należy</a:t>
            </a:r>
            <a:r>
              <a:rPr lang="de-DE" sz="2400" b="1" kern="1200" dirty="0">
                <a:latin typeface="Verdana"/>
              </a:rPr>
              <a:t> </a:t>
            </a:r>
            <a:r>
              <a:rPr lang="de-DE" sz="2400" b="1" kern="1200" dirty="0" err="1">
                <a:latin typeface="Verdana"/>
              </a:rPr>
              <a:t>wietrzyć</a:t>
            </a:r>
            <a:r>
              <a:rPr lang="de-DE" sz="2400" b="1" kern="1200" dirty="0">
                <a:latin typeface="Verdana"/>
              </a:rPr>
              <a:t> </a:t>
            </a:r>
            <a:r>
              <a:rPr lang="de-DE" sz="2400" b="1" kern="1200" dirty="0" err="1">
                <a:latin typeface="Verdana"/>
              </a:rPr>
              <a:t>często</a:t>
            </a:r>
            <a:r>
              <a:rPr lang="de-DE" sz="2400" b="1" kern="1200" dirty="0">
                <a:latin typeface="Verdana"/>
              </a:rPr>
              <a:t> </a:t>
            </a:r>
            <a:r>
              <a:rPr lang="de-DE" sz="2400" b="1" kern="1200" dirty="0" err="1" smtClean="0">
                <a:latin typeface="Verdana"/>
              </a:rPr>
              <a:t>pomieszczenia</a:t>
            </a:r>
            <a:endParaRPr lang="de-DE" sz="2400" b="1" kern="1200" dirty="0">
              <a:latin typeface="Verdana"/>
            </a:endParaRPr>
          </a:p>
          <a:p>
            <a:pPr lvl="0">
              <a:lnSpc>
                <a:spcPct val="160000"/>
              </a:lnSpc>
              <a:buNone/>
            </a:pPr>
            <a:r>
              <a:rPr lang="de-DE" sz="2400" b="1" kern="1200" dirty="0" err="1">
                <a:latin typeface="Verdana"/>
              </a:rPr>
              <a:t>Unikajmy</a:t>
            </a:r>
            <a:r>
              <a:rPr lang="de-DE" sz="2400" b="1" kern="1200" dirty="0">
                <a:latin typeface="Verdana"/>
              </a:rPr>
              <a:t> </a:t>
            </a:r>
            <a:r>
              <a:rPr lang="de-DE" sz="2400" b="1" kern="1200" dirty="0" err="1">
                <a:latin typeface="Verdana"/>
              </a:rPr>
              <a:t>spożywania</a:t>
            </a:r>
            <a:r>
              <a:rPr lang="de-DE" sz="2400" b="1" kern="1200" dirty="0">
                <a:latin typeface="Verdana"/>
              </a:rPr>
              <a:t> </a:t>
            </a:r>
            <a:r>
              <a:rPr lang="de-DE" sz="2400" b="1" kern="1200" dirty="0" err="1">
                <a:latin typeface="Verdana"/>
              </a:rPr>
              <a:t>surowych</a:t>
            </a:r>
            <a:r>
              <a:rPr lang="de-DE" sz="2400" b="1" kern="1200" dirty="0">
                <a:latin typeface="Verdana"/>
              </a:rPr>
              <a:t> </a:t>
            </a:r>
            <a:r>
              <a:rPr lang="de-DE" sz="2400" b="1" kern="1200" dirty="0" err="1">
                <a:latin typeface="Verdana"/>
              </a:rPr>
              <a:t>lub</a:t>
            </a:r>
            <a:r>
              <a:rPr lang="de-DE" sz="2400" b="1" kern="1200" dirty="0">
                <a:latin typeface="Verdana"/>
              </a:rPr>
              <a:t> </a:t>
            </a:r>
            <a:r>
              <a:rPr lang="de-DE" sz="2400" b="1" kern="1200" dirty="0" err="1">
                <a:latin typeface="Verdana"/>
              </a:rPr>
              <a:t>niepoddanych</a:t>
            </a:r>
            <a:r>
              <a:rPr lang="de-DE" sz="2400" b="1" kern="1200" dirty="0">
                <a:latin typeface="Verdana"/>
              </a:rPr>
              <a:t> </a:t>
            </a:r>
            <a:r>
              <a:rPr lang="de-DE" sz="2400" b="1" kern="1200" dirty="0" err="1">
                <a:latin typeface="Verdana"/>
              </a:rPr>
              <a:t>dokładnej</a:t>
            </a:r>
            <a:r>
              <a:rPr lang="de-DE" sz="2400" b="1" kern="1200" dirty="0">
                <a:latin typeface="Verdana"/>
              </a:rPr>
              <a:t> </a:t>
            </a:r>
            <a:r>
              <a:rPr lang="de-DE" sz="2400" b="1" kern="1200" dirty="0" err="1">
                <a:latin typeface="Verdana"/>
              </a:rPr>
              <a:t>obróbce</a:t>
            </a:r>
            <a:r>
              <a:rPr lang="de-DE" sz="2400" b="1" kern="1200" dirty="0">
                <a:latin typeface="Verdana"/>
              </a:rPr>
              <a:t> </a:t>
            </a:r>
            <a:r>
              <a:rPr lang="de-DE" sz="2400" b="1" kern="1200" dirty="0" err="1">
                <a:latin typeface="Verdana"/>
              </a:rPr>
              <a:t>termicznej</a:t>
            </a:r>
            <a:r>
              <a:rPr lang="de-DE" sz="2400" b="1" kern="1200" dirty="0">
                <a:latin typeface="Verdana"/>
              </a:rPr>
              <a:t> </a:t>
            </a:r>
            <a:r>
              <a:rPr lang="de-DE" sz="2400" b="1" kern="1200" dirty="0" err="1">
                <a:latin typeface="Verdana"/>
              </a:rPr>
              <a:t>produktów</a:t>
            </a:r>
            <a:r>
              <a:rPr lang="de-DE" sz="2400" b="1" kern="1200" dirty="0">
                <a:latin typeface="Verdana"/>
              </a:rPr>
              <a:t> </a:t>
            </a:r>
            <a:r>
              <a:rPr lang="de-DE" sz="2400" b="1" kern="1200" dirty="0" err="1">
                <a:latin typeface="Verdana"/>
              </a:rPr>
              <a:t>pochodzenia</a:t>
            </a:r>
            <a:r>
              <a:rPr lang="de-DE" sz="2400" b="1" kern="1200" dirty="0">
                <a:latin typeface="Verdana"/>
              </a:rPr>
              <a:t> </a:t>
            </a:r>
            <a:r>
              <a:rPr lang="de-DE" sz="2400" b="1" kern="1200" dirty="0" err="1">
                <a:latin typeface="Verdana"/>
              </a:rPr>
              <a:t>zwierzęcego</a:t>
            </a:r>
            <a:endParaRPr lang="de-DE" sz="2400" b="1" kern="1200" dirty="0">
              <a:latin typeface="Verdana"/>
            </a:endParaRPr>
          </a:p>
          <a:p>
            <a:pPr lvl="0">
              <a:lnSpc>
                <a:spcPct val="160000"/>
              </a:lnSpc>
              <a:buNone/>
            </a:pPr>
            <a:r>
              <a:rPr lang="de-DE" sz="2400" b="1" kern="1200" dirty="0" err="1">
                <a:latin typeface="Verdana"/>
              </a:rPr>
              <a:t>Myj</a:t>
            </a:r>
            <a:r>
              <a:rPr lang="de-DE" sz="2400" b="1" kern="1200" dirty="0">
                <a:latin typeface="Verdana"/>
              </a:rPr>
              <a:t> </a:t>
            </a:r>
            <a:r>
              <a:rPr lang="de-DE" sz="2400" b="1" kern="1200" dirty="0" err="1">
                <a:latin typeface="Verdana"/>
              </a:rPr>
              <a:t>owoce</a:t>
            </a:r>
            <a:r>
              <a:rPr lang="de-DE" sz="2400" b="1" kern="1200" dirty="0">
                <a:latin typeface="Verdana"/>
              </a:rPr>
              <a:t> i </a:t>
            </a:r>
            <a:r>
              <a:rPr lang="de-DE" sz="2400" b="1" kern="1200" dirty="0" err="1">
                <a:latin typeface="Verdana"/>
              </a:rPr>
              <a:t>warzywa</a:t>
            </a:r>
            <a:endParaRPr lang="de-DE" sz="2400" b="1" kern="1200" dirty="0">
              <a:latin typeface="Verdana"/>
            </a:endParaRPr>
          </a:p>
          <a:p>
            <a:pPr lvl="0">
              <a:lnSpc>
                <a:spcPct val="160000"/>
              </a:lnSpc>
              <a:buNone/>
            </a:pPr>
            <a:endParaRPr lang="de-DE" sz="2400" b="1" kern="1200" dirty="0">
              <a:latin typeface="Verdana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592" y="1907629"/>
            <a:ext cx="2304256" cy="22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40000" y="18000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50000"/>
              </a:lnSpc>
              <a:buNone/>
            </a:pPr>
            <a:r>
              <a:rPr lang="de-DE" sz="3200" b="1" kern="1200" dirty="0" err="1">
                <a:solidFill>
                  <a:srgbClr val="FFC000"/>
                </a:solidFill>
                <a:latin typeface="+mj-lt"/>
                <a:ea typeface="Tahoma" pitchFamily="34"/>
              </a:rPr>
              <a:t>Kto</a:t>
            </a:r>
            <a:r>
              <a:rPr lang="de-DE" sz="3200" b="1" kern="1200" dirty="0">
                <a:solidFill>
                  <a:srgbClr val="FFC000"/>
                </a:solidFill>
                <a:latin typeface="+mj-lt"/>
                <a:ea typeface="Tahoma" pitchFamily="34"/>
              </a:rPr>
              <a:t> </a:t>
            </a:r>
            <a:r>
              <a:rPr lang="de-DE" sz="3200" b="1" kern="1200" dirty="0" err="1">
                <a:solidFill>
                  <a:srgbClr val="FFC000"/>
                </a:solidFill>
                <a:latin typeface="+mj-lt"/>
                <a:ea typeface="Tahoma" pitchFamily="34"/>
              </a:rPr>
              <a:t>powinien</a:t>
            </a:r>
            <a:r>
              <a:rPr lang="de-DE" sz="3200" b="1" kern="1200" dirty="0">
                <a:solidFill>
                  <a:srgbClr val="FFC000"/>
                </a:solidFill>
                <a:latin typeface="+mj-lt"/>
                <a:ea typeface="Tahoma" pitchFamily="34"/>
              </a:rPr>
              <a:t> </a:t>
            </a:r>
            <a:r>
              <a:rPr lang="de-DE" sz="3200" b="1" kern="1200" dirty="0" err="1">
                <a:solidFill>
                  <a:srgbClr val="FFC000"/>
                </a:solidFill>
                <a:latin typeface="+mj-lt"/>
                <a:ea typeface="Tahoma" pitchFamily="34"/>
              </a:rPr>
              <a:t>nosić</a:t>
            </a:r>
            <a:r>
              <a:rPr lang="de-DE" sz="3200" b="1" kern="1200" dirty="0">
                <a:solidFill>
                  <a:srgbClr val="FFC000"/>
                </a:solidFill>
                <a:latin typeface="+mj-lt"/>
                <a:ea typeface="Tahoma" pitchFamily="34"/>
              </a:rPr>
              <a:t> </a:t>
            </a:r>
            <a:r>
              <a:rPr lang="de-DE" sz="3200" b="1" kern="1200" dirty="0" err="1">
                <a:solidFill>
                  <a:srgbClr val="FFC000"/>
                </a:solidFill>
                <a:latin typeface="+mj-lt"/>
                <a:ea typeface="Tahoma" pitchFamily="34"/>
              </a:rPr>
              <a:t>maskę</a:t>
            </a:r>
            <a:r>
              <a:rPr lang="de-DE" sz="3200" b="1" kern="1200" dirty="0">
                <a:solidFill>
                  <a:srgbClr val="FFC000"/>
                </a:solidFill>
                <a:latin typeface="+mj-lt"/>
                <a:ea typeface="Tahoma" pitchFamily="34"/>
              </a:rPr>
              <a:t> </a:t>
            </a:r>
            <a:r>
              <a:rPr lang="de-DE" sz="3200" b="1" kern="1200" dirty="0" err="1">
                <a:solidFill>
                  <a:srgbClr val="FFC000"/>
                </a:solidFill>
                <a:latin typeface="+mj-lt"/>
                <a:ea typeface="Tahoma" pitchFamily="34"/>
              </a:rPr>
              <a:t>ochronną</a:t>
            </a:r>
            <a:r>
              <a:rPr lang="de-DE" sz="3200" b="1" kern="1200" dirty="0">
                <a:solidFill>
                  <a:srgbClr val="FFC000"/>
                </a:solidFill>
                <a:latin typeface="+mj-lt"/>
                <a:ea typeface="Tahoma" pitchFamily="34"/>
              </a:rPr>
              <a:t>, </a:t>
            </a:r>
            <a:r>
              <a:rPr lang="de-DE" sz="3200" b="1" kern="1200" dirty="0" err="1">
                <a:solidFill>
                  <a:srgbClr val="FFC000"/>
                </a:solidFill>
                <a:latin typeface="+mj-lt"/>
                <a:ea typeface="Tahoma" pitchFamily="34"/>
              </a:rPr>
              <a:t>żeby</a:t>
            </a:r>
            <a:r>
              <a:rPr lang="de-DE" sz="3200" b="1" kern="1200" dirty="0">
                <a:solidFill>
                  <a:srgbClr val="FFC000"/>
                </a:solidFill>
                <a:latin typeface="+mj-lt"/>
                <a:ea typeface="Tahoma" pitchFamily="34"/>
              </a:rPr>
              <a:t> </a:t>
            </a:r>
            <a:r>
              <a:rPr lang="de-DE" sz="3200" b="1" kern="1200" dirty="0" err="1">
                <a:solidFill>
                  <a:srgbClr val="FFC000"/>
                </a:solidFill>
                <a:latin typeface="+mj-lt"/>
                <a:ea typeface="Tahoma" pitchFamily="34"/>
              </a:rPr>
              <a:t>zmniejszyć</a:t>
            </a:r>
            <a:r>
              <a:rPr lang="de-DE" sz="3200" b="1" kern="1200" dirty="0">
                <a:solidFill>
                  <a:srgbClr val="FFC000"/>
                </a:solidFill>
                <a:latin typeface="+mj-lt"/>
                <a:ea typeface="Tahoma" pitchFamily="34"/>
              </a:rPr>
              <a:t> </a:t>
            </a:r>
            <a:r>
              <a:rPr lang="de-DE" sz="3200" b="1" kern="1200" dirty="0" err="1">
                <a:solidFill>
                  <a:srgbClr val="FFC000"/>
                </a:solidFill>
                <a:latin typeface="+mj-lt"/>
                <a:ea typeface="Tahoma" pitchFamily="34"/>
              </a:rPr>
              <a:t>ryzyko</a:t>
            </a:r>
            <a:r>
              <a:rPr lang="de-DE" sz="3200" b="1" kern="1200" dirty="0">
                <a:solidFill>
                  <a:srgbClr val="FFC000"/>
                </a:solidFill>
                <a:latin typeface="+mj-lt"/>
                <a:ea typeface="Tahoma" pitchFamily="34"/>
              </a:rPr>
              <a:t> </a:t>
            </a:r>
            <a:r>
              <a:rPr lang="de-DE" sz="3200" b="1" kern="1200" dirty="0" err="1" smtClean="0">
                <a:solidFill>
                  <a:srgbClr val="FFC000"/>
                </a:solidFill>
                <a:latin typeface="+mj-lt"/>
                <a:ea typeface="Tahoma" pitchFamily="34"/>
              </a:rPr>
              <a:t>zachorowania</a:t>
            </a:r>
            <a:r>
              <a:rPr lang="pl-PL" sz="3200" b="1" kern="1200" dirty="0" smtClean="0">
                <a:solidFill>
                  <a:srgbClr val="FFC000"/>
                </a:solidFill>
                <a:latin typeface="+mj-lt"/>
                <a:ea typeface="Tahoma" pitchFamily="34"/>
              </a:rPr>
              <a:t> (wg WHO) </a:t>
            </a:r>
            <a:r>
              <a:rPr lang="de-DE" sz="3200" b="1" kern="1200" dirty="0" smtClean="0">
                <a:solidFill>
                  <a:srgbClr val="FFC000"/>
                </a:solidFill>
                <a:latin typeface="+mj-lt"/>
                <a:ea typeface="Tahoma" pitchFamily="34"/>
              </a:rPr>
              <a:t>?</a:t>
            </a:r>
            <a:endParaRPr lang="de-DE" sz="3200" b="1" kern="1200" dirty="0">
              <a:solidFill>
                <a:srgbClr val="FFC000"/>
              </a:solidFill>
              <a:latin typeface="+mj-lt"/>
              <a:ea typeface="Tahoma" pitchFamily="34"/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215776" y="1769040"/>
            <a:ext cx="9359863" cy="5689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lnSpc>
                <a:spcPct val="200000"/>
              </a:lnSpc>
              <a:buNone/>
            </a:pPr>
            <a:r>
              <a:rPr lang="pl-PL" sz="16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Należy racjonalnie korzystać z masek ochronnych</a:t>
            </a:r>
          </a:p>
          <a:p>
            <a:pPr lvl="0">
              <a:lnSpc>
                <a:spcPct val="200000"/>
              </a:lnSpc>
              <a:buNone/>
            </a:pPr>
            <a:r>
              <a:rPr lang="pl-PL" sz="16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Powinny być stosowane przez osoby mające objawy ze strony </a:t>
            </a:r>
            <a:r>
              <a:rPr lang="pl-PL" sz="1600" kern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ukł</a:t>
            </a:r>
            <a:r>
              <a:rPr lang="pl-PL" sz="16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oddechowego (np. kaszel), u  których podejrzewa się zakażenie </a:t>
            </a:r>
            <a:r>
              <a:rPr lang="pl-PL" sz="1600" kern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koronawirusem</a:t>
            </a:r>
            <a:r>
              <a:rPr lang="pl-PL" sz="16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lub opiekujących się chorym z  podejrzeniem zakażenia </a:t>
            </a:r>
            <a:r>
              <a:rPr lang="pl-PL" sz="1600" kern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koronawirusem</a:t>
            </a:r>
            <a:r>
              <a:rPr lang="pl-PL" sz="16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>
              <a:lnSpc>
                <a:spcPct val="160000"/>
              </a:lnSpc>
              <a:buNone/>
            </a:pPr>
            <a:r>
              <a:rPr lang="pl-PL" sz="16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Maseczka ochronna może pomagać w  ograniczaniu rozprzestrzeniania się niektórych chorób zakaźnych układu oddechowego. </a:t>
            </a:r>
          </a:p>
          <a:p>
            <a:pPr lvl="0">
              <a:lnSpc>
                <a:spcPct val="160000"/>
              </a:lnSpc>
              <a:buNone/>
            </a:pPr>
            <a:r>
              <a:rPr lang="pl-PL" sz="16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Jednak </a:t>
            </a:r>
            <a:r>
              <a:rPr lang="pl-PL" sz="1600" b="1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samo noszenie maski nie gwarantuje ochrony przed zakażeniem</a:t>
            </a:r>
            <a:endParaRPr lang="pl-PL" sz="1600" kern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60000"/>
              </a:lnSpc>
              <a:buNone/>
            </a:pPr>
            <a:r>
              <a:rPr lang="pl-PL" sz="16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Korzystanie z  maski powinno być połączone z  innymi metodami zapobiegania zakażeniu, czyli z  przestrzeganiem higieny rąk i  układu oddechowego oraz unikaniem bliskiego kontaktu – utrzymywaniem odległości co najmniej 1  metra od innych.</a:t>
            </a:r>
          </a:p>
          <a:p>
            <a:pPr lvl="0">
              <a:lnSpc>
                <a:spcPct val="200000"/>
              </a:lnSpc>
              <a:buNone/>
            </a:pPr>
            <a:endParaRPr lang="pl-PL" sz="1600" kern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-108595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b="1" dirty="0">
                <a:solidFill>
                  <a:srgbClr val="FFC000"/>
                </a:solidFill>
              </a:rPr>
              <a:t>RODZAJE MASEK OCHRONNYCH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215776" y="1058466"/>
            <a:ext cx="9577064" cy="5241651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de-DE" sz="1800" b="1" kern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jednorazowe</a:t>
            </a:r>
            <a:r>
              <a:rPr lang="de-DE" sz="1800" b="1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b="1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maski</a:t>
            </a:r>
            <a:r>
              <a:rPr lang="de-DE" sz="1800" b="1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b="1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chirurgiczne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pl-PL" sz="18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wg</a:t>
            </a:r>
            <a:r>
              <a:rPr lang="de-DE" sz="18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wytycznych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dotyczących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zapobiegania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zakażeniom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wirusem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grypy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w 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szpitalach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jednorazowe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maseczki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chirurgiczne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należy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używać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jeżeli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kontakt z 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pacjentem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chorym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na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grypę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miejsce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w 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odległości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&lt;1 </a:t>
            </a:r>
            <a:r>
              <a:rPr lang="de-DE" sz="1800" kern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metra</a:t>
            </a:r>
            <a:r>
              <a:rPr lang="pl-PL" sz="18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pl-PL" sz="1800" b="1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de-DE" sz="1800" b="1" kern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aski</a:t>
            </a:r>
            <a:r>
              <a:rPr lang="de-DE" sz="1800" b="1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b="1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z  </a:t>
            </a:r>
            <a:r>
              <a:rPr lang="de-DE" sz="1800" b="1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filtrem</a:t>
            </a:r>
            <a:r>
              <a:rPr lang="de-DE" sz="1800" b="1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FFP2/FFP3 (</a:t>
            </a:r>
            <a:r>
              <a:rPr lang="de-DE" sz="1800" b="1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N95)</a:t>
            </a:r>
            <a:r>
              <a:rPr lang="pl-PL" sz="1800" b="1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de-DE" sz="1800" kern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zapewniają</a:t>
            </a:r>
            <a:r>
              <a:rPr lang="de-DE" sz="18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szczeln</a:t>
            </a:r>
            <a:r>
              <a:rPr lang="pl-PL" sz="1800" kern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iejsze</a:t>
            </a:r>
            <a:r>
              <a:rPr lang="de-DE" sz="18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przyleganie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twarzy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i  </a:t>
            </a:r>
            <a:r>
              <a:rPr lang="de-DE" sz="18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pl-PL" sz="18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de-DE" sz="1800" kern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wydajny</a:t>
            </a:r>
            <a:r>
              <a:rPr lang="de-DE" sz="18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system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filtracji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powietrza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Stosuje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się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8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przez personel medyczny </a:t>
            </a:r>
            <a:r>
              <a:rPr lang="de-DE" sz="1800" kern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przy</a:t>
            </a:r>
            <a:r>
              <a:rPr lang="de-DE" sz="18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wykonywaniu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procedur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 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dużym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ryzykiem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powstawania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kern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aerozolu</a:t>
            </a:r>
            <a:r>
              <a:rPr lang="pl-PL" sz="18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1800" kern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intubacja</a:t>
            </a:r>
            <a:r>
              <a:rPr lang="de-DE" sz="18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de-DE" sz="1800" kern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ekstubacja</a:t>
            </a:r>
            <a:r>
              <a:rPr lang="de-DE" sz="1800" kern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800" kern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wentylacja</a:t>
            </a:r>
            <a:r>
              <a:rPr lang="pl-PL" sz="18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</a:p>
          <a:p>
            <a:pPr lvl="0" algn="just">
              <a:lnSpc>
                <a:spcPct val="150000"/>
              </a:lnSpc>
            </a:pPr>
            <a:endParaRPr lang="de-DE" sz="1800" kern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84" y="4931966"/>
            <a:ext cx="9577064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439956"/>
            <a:ext cx="9071640" cy="98488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b="1" dirty="0" err="1"/>
              <a:t>Czym</a:t>
            </a:r>
            <a:r>
              <a:rPr lang="de-DE" sz="3200" b="1" dirty="0"/>
              <a:t> </a:t>
            </a:r>
            <a:r>
              <a:rPr lang="de-DE" sz="3200" b="1" dirty="0" err="1"/>
              <a:t>jest</a:t>
            </a:r>
            <a:r>
              <a:rPr lang="de-DE" sz="3200" b="1" dirty="0"/>
              <a:t> </a:t>
            </a:r>
            <a:r>
              <a:rPr lang="de-DE" sz="3200" b="1" dirty="0" err="1"/>
              <a:t>nowy</a:t>
            </a:r>
            <a:r>
              <a:rPr lang="de-DE" sz="3200" b="1" dirty="0"/>
              <a:t> </a:t>
            </a:r>
            <a:r>
              <a:rPr lang="pl-PL" sz="3200" b="1" dirty="0" smtClean="0"/>
              <a:t>k</a:t>
            </a:r>
            <a:r>
              <a:rPr lang="de-DE" sz="3200" b="1" dirty="0" err="1" smtClean="0"/>
              <a:t>oronawirus</a:t>
            </a:r>
            <a:r>
              <a:rPr lang="de-DE" sz="3200" b="1" dirty="0" smtClean="0"/>
              <a:t> SARS</a:t>
            </a:r>
            <a:r>
              <a:rPr lang="pl-PL" sz="3200" b="1" dirty="0" smtClean="0"/>
              <a:t>-</a:t>
            </a:r>
            <a:r>
              <a:rPr lang="de-DE" sz="3200" b="1" dirty="0" smtClean="0"/>
              <a:t>COV </a:t>
            </a:r>
            <a:r>
              <a:rPr lang="de-DE" sz="3200" b="1" dirty="0"/>
              <a:t>2 </a:t>
            </a:r>
            <a:r>
              <a:rPr lang="de-DE" sz="3200" b="1" dirty="0" err="1"/>
              <a:t>powodujący</a:t>
            </a:r>
            <a:r>
              <a:rPr lang="de-DE" sz="3200" b="1" dirty="0"/>
              <a:t> </a:t>
            </a:r>
            <a:r>
              <a:rPr lang="de-DE" sz="3200" b="1" kern="1200" dirty="0" smtClean="0">
                <a:latin typeface="Albany"/>
                <a:ea typeface="Tahoma" pitchFamily="34"/>
              </a:rPr>
              <a:t>COVID-1</a:t>
            </a:r>
            <a:r>
              <a:rPr lang="de-DE" sz="3200" b="1" kern="1200" dirty="0" smtClean="0">
                <a:latin typeface="Times New Roman" pitchFamily="18"/>
                <a:ea typeface="Tahoma" pitchFamily="34"/>
              </a:rPr>
              <a:t>9</a:t>
            </a:r>
            <a:r>
              <a:rPr lang="de-DE" sz="3200" b="1" dirty="0" smtClean="0"/>
              <a:t>?</a:t>
            </a:r>
            <a:endParaRPr lang="de-DE" sz="3200" b="1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43768" y="1700999"/>
            <a:ext cx="9721080" cy="3296287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pl-PL" sz="1600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Należy do dużej grupy wirusów RNA, powodujących zakażenia u  ssaków, ptaków i  gadów. </a:t>
            </a:r>
          </a:p>
          <a:p>
            <a:pPr algn="just">
              <a:lnSpc>
                <a:spcPct val="160000"/>
              </a:lnSpc>
            </a:pPr>
            <a:r>
              <a:rPr lang="pl-PL" sz="1600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Wyróżnia się 4  rodzaje </a:t>
            </a:r>
            <a:r>
              <a:rPr lang="pl-PL" sz="1600" kern="1200" dirty="0" err="1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koronawirusów</a:t>
            </a:r>
            <a:r>
              <a:rPr lang="pl-PL" sz="1600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: alfa, beta, gamma i  delta. Wirusy powodujące zakażenia u  ludzi (</a:t>
            </a:r>
            <a:r>
              <a:rPr lang="pl-PL" sz="1600" kern="1200" dirty="0" err="1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HCoV</a:t>
            </a:r>
            <a:r>
              <a:rPr lang="pl-PL" sz="1600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) należą do grupy alfa i </a:t>
            </a:r>
            <a:r>
              <a:rPr lang="pl-PL" sz="1600" kern="1200" dirty="0" err="1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beta-koronawirusów</a:t>
            </a:r>
            <a:r>
              <a:rPr lang="pl-PL" sz="1600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.  </a:t>
            </a:r>
          </a:p>
          <a:p>
            <a:pPr algn="just">
              <a:lnSpc>
                <a:spcPct val="160000"/>
              </a:lnSpc>
            </a:pPr>
            <a:r>
              <a:rPr lang="pl-PL" sz="1600" kern="1200" dirty="0" err="1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Koronawirusy</a:t>
            </a:r>
            <a:r>
              <a:rPr lang="pl-PL" sz="1600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 alfa są częstą przyczyną sezonowych zachorowań np. przeziębienia  o łagodnym przebiegu, wiele zakażeń może mieć również przebieg bezobjawowy.</a:t>
            </a:r>
          </a:p>
          <a:p>
            <a:pPr algn="just">
              <a:lnSpc>
                <a:spcPct val="160000"/>
              </a:lnSpc>
            </a:pPr>
            <a:r>
              <a:rPr lang="pl-PL" sz="1600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Wirusy często mutują i  mają dużą zdolność do zakażania nowych gatunków.</a:t>
            </a:r>
            <a:endParaRPr lang="pl-PL" sz="1600" kern="1200" dirty="0">
              <a:effectLst>
                <a:outerShdw dist="17961" dir="2700000">
                  <a:scrgbClr r="0" g="0" b="0"/>
                </a:outerShdw>
              </a:effectLst>
              <a:latin typeface="Verdan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8144" y="5075981"/>
            <a:ext cx="3240360" cy="2356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b="1" dirty="0">
                <a:solidFill>
                  <a:srgbClr val="FFC000"/>
                </a:solidFill>
              </a:rPr>
              <a:t>Jak </a:t>
            </a:r>
            <a:r>
              <a:rPr lang="de-DE" sz="3200" b="1" dirty="0" err="1">
                <a:solidFill>
                  <a:srgbClr val="FFC000"/>
                </a:solidFill>
              </a:rPr>
              <a:t>zakładać</a:t>
            </a:r>
            <a:r>
              <a:rPr lang="de-DE" sz="3200" b="1" dirty="0">
                <a:solidFill>
                  <a:srgbClr val="FFC000"/>
                </a:solidFill>
              </a:rPr>
              <a:t>, </a:t>
            </a:r>
            <a:r>
              <a:rPr lang="de-DE" sz="3200" b="1" dirty="0" err="1">
                <a:solidFill>
                  <a:srgbClr val="FFC000"/>
                </a:solidFill>
              </a:rPr>
              <a:t>nosić</a:t>
            </a:r>
            <a:r>
              <a:rPr lang="de-DE" sz="3200" b="1" dirty="0">
                <a:solidFill>
                  <a:srgbClr val="FFC000"/>
                </a:solidFill>
              </a:rPr>
              <a:t>, </a:t>
            </a:r>
            <a:r>
              <a:rPr lang="de-DE" sz="3200" b="1" dirty="0" err="1">
                <a:solidFill>
                  <a:srgbClr val="FFC000"/>
                </a:solidFill>
              </a:rPr>
              <a:t>zdejmować</a:t>
            </a:r>
            <a:r>
              <a:rPr lang="de-DE" sz="3200" b="1" dirty="0">
                <a:solidFill>
                  <a:srgbClr val="FFC000"/>
                </a:solidFill>
              </a:rPr>
              <a:t> i </a:t>
            </a:r>
            <a:r>
              <a:rPr lang="de-DE" sz="3200" b="1" dirty="0" err="1">
                <a:solidFill>
                  <a:srgbClr val="FFC000"/>
                </a:solidFill>
              </a:rPr>
              <a:t>bezpiecznie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wyrzucić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maskę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ochroną</a:t>
            </a:r>
            <a:r>
              <a:rPr lang="de-DE" sz="3200" b="1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43768" y="1619597"/>
            <a:ext cx="9721080" cy="5565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pl-PL" sz="2000" dirty="0" smtClean="0"/>
              <a:t>Jedynie prawidłowe korzystanie z maski ochronnej zwiększa ochronę  </a:t>
            </a:r>
          </a:p>
          <a:p>
            <a:pPr lvl="0"/>
            <a:r>
              <a:rPr lang="pl-PL" sz="2000" dirty="0" smtClean="0"/>
              <a:t>Przed założeniem maski umyj ręce </a:t>
            </a:r>
            <a:r>
              <a:rPr lang="pl-PL" sz="1600" dirty="0" smtClean="0"/>
              <a:t>środkiem na bazie alkoholu lub wodą z mydłem</a:t>
            </a:r>
            <a:endParaRPr lang="pl-PL" sz="2000" dirty="0" smtClean="0"/>
          </a:p>
          <a:p>
            <a:pPr lvl="0"/>
            <a:r>
              <a:rPr lang="pl-PL" sz="2000" dirty="0" smtClean="0"/>
              <a:t>Zasłoń maską starannie usta i nos i przymocuj maskę tak, żeby szczeliny między twarzą a maską ochronną były jak najmniejsze.</a:t>
            </a:r>
          </a:p>
          <a:p>
            <a:pPr lvl="0"/>
            <a:r>
              <a:rPr lang="pl-PL" sz="2000" dirty="0" smtClean="0"/>
              <a:t>Unikaj dotykania maski podczas jej noszenia. Jeśli przypadkiem dotkniesz maskę, umyj dokładnie ręce  </a:t>
            </a:r>
          </a:p>
          <a:p>
            <a:pPr lvl="0"/>
            <a:r>
              <a:rPr lang="pl-PL" sz="2000" b="1" dirty="0" smtClean="0"/>
              <a:t>Wymień maskę ochronną na nową, kiedy zrobi się wilgotna. Nigdy nie używaj ponownie maski ochronnej jednorazowego użytku</a:t>
            </a:r>
            <a:r>
              <a:rPr lang="pl-PL" sz="2000" dirty="0" smtClean="0"/>
              <a:t>.</a:t>
            </a:r>
          </a:p>
          <a:p>
            <a:pPr lvl="0"/>
            <a:r>
              <a:rPr lang="pl-PL" sz="2000" dirty="0" smtClean="0"/>
              <a:t>Żeby zdjąć maskę, chwyć ją od tyłu za wiązanie (nie dotykaj przedniej powierzchni maski) i zdejmij, a następnie wyrzuć do zamykanego kosza na śmieci. Umyj dokładnie ręce środkiem na bazie alkoholu lub wodą z mydłem.</a:t>
            </a:r>
            <a:endParaRPr lang="pl-PL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107429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1" dirty="0" err="1">
                <a:solidFill>
                  <a:srgbClr val="FFC000"/>
                </a:solidFill>
              </a:rPr>
              <a:t>Maski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ochronne</a:t>
            </a:r>
            <a:r>
              <a:rPr lang="de-DE" b="1" dirty="0" smtClean="0">
                <a:solidFill>
                  <a:srgbClr val="FFC000"/>
                </a:solidFill>
              </a:rPr>
              <a:t>  </a:t>
            </a: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43769" y="1769040"/>
            <a:ext cx="4968552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85725" lvl="0" indent="22225" algn="just">
              <a:lnSpc>
                <a:spcPct val="160000"/>
              </a:lnSpc>
              <a:buNone/>
            </a:pPr>
            <a:r>
              <a:rPr lang="de-DE" sz="2000" kern="1200" dirty="0">
                <a:latin typeface="Verdana"/>
              </a:rPr>
              <a:t>Nie </a:t>
            </a:r>
            <a:r>
              <a:rPr lang="de-DE" sz="2000" kern="1200" dirty="0" err="1">
                <a:latin typeface="Verdana"/>
              </a:rPr>
              <a:t>zaleca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się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stosowania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masek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wykonanych</a:t>
            </a:r>
            <a:r>
              <a:rPr lang="de-DE" sz="2000" kern="1200" dirty="0">
                <a:latin typeface="Verdana"/>
              </a:rPr>
              <a:t> z  </a:t>
            </a:r>
            <a:r>
              <a:rPr lang="de-DE" sz="2000" kern="1200" dirty="0" err="1">
                <a:latin typeface="Verdana"/>
              </a:rPr>
              <a:t>tkanin</a:t>
            </a:r>
            <a:r>
              <a:rPr lang="de-DE" sz="2000" kern="1200" dirty="0">
                <a:latin typeface="Verdana"/>
              </a:rPr>
              <a:t> (</a:t>
            </a:r>
            <a:r>
              <a:rPr lang="de-DE" sz="2000" kern="1200" dirty="0" err="1">
                <a:latin typeface="Verdana"/>
              </a:rPr>
              <a:t>bawełny</a:t>
            </a:r>
            <a:r>
              <a:rPr lang="de-DE" sz="2000" kern="1200" dirty="0">
                <a:latin typeface="Verdana"/>
              </a:rPr>
              <a:t>, </a:t>
            </a:r>
            <a:r>
              <a:rPr lang="de-DE" sz="2000" kern="1200" dirty="0" err="1">
                <a:latin typeface="Verdana"/>
              </a:rPr>
              <a:t>gazy</a:t>
            </a:r>
            <a:r>
              <a:rPr lang="de-DE" sz="2000" kern="1200" dirty="0">
                <a:latin typeface="Verdana"/>
              </a:rPr>
              <a:t>).</a:t>
            </a:r>
          </a:p>
          <a:p>
            <a:pPr marL="85725" lvl="0" indent="22225" algn="just">
              <a:lnSpc>
                <a:spcPct val="160000"/>
              </a:lnSpc>
              <a:buNone/>
            </a:pPr>
            <a:r>
              <a:rPr lang="de-DE" sz="2000" b="1" kern="1200" dirty="0">
                <a:latin typeface="Verdana"/>
              </a:rPr>
              <a:t>Nie </a:t>
            </a:r>
            <a:r>
              <a:rPr lang="de-DE" sz="2000" b="1" kern="1200" dirty="0" err="1">
                <a:latin typeface="Verdana"/>
              </a:rPr>
              <a:t>zaleca</a:t>
            </a:r>
            <a:r>
              <a:rPr lang="de-DE" sz="2000" b="1" kern="1200" dirty="0">
                <a:latin typeface="Verdana"/>
              </a:rPr>
              <a:t> </a:t>
            </a:r>
            <a:r>
              <a:rPr lang="de-DE" sz="2000" b="1" kern="1200" dirty="0" err="1">
                <a:latin typeface="Verdana"/>
              </a:rPr>
              <a:t>się</a:t>
            </a:r>
            <a:r>
              <a:rPr lang="de-DE" sz="2000" b="1" kern="1200" dirty="0">
                <a:latin typeface="Verdana"/>
              </a:rPr>
              <a:t> </a:t>
            </a:r>
            <a:r>
              <a:rPr lang="de-DE" sz="2000" b="1" kern="1200" dirty="0" err="1">
                <a:latin typeface="Verdana"/>
              </a:rPr>
              <a:t>profilaktycznego</a:t>
            </a:r>
            <a:r>
              <a:rPr lang="de-DE" sz="2000" b="1" kern="1200" dirty="0">
                <a:latin typeface="Verdana"/>
              </a:rPr>
              <a:t> </a:t>
            </a:r>
            <a:r>
              <a:rPr lang="de-DE" sz="2000" b="1" kern="1200" dirty="0" err="1">
                <a:latin typeface="Verdana"/>
              </a:rPr>
              <a:t>noszenia</a:t>
            </a:r>
            <a:r>
              <a:rPr lang="de-DE" sz="2000" b="1" kern="1200" dirty="0">
                <a:latin typeface="Verdana"/>
              </a:rPr>
              <a:t> </a:t>
            </a:r>
            <a:r>
              <a:rPr lang="de-DE" sz="2000" b="1" kern="1200" dirty="0" err="1">
                <a:latin typeface="Verdana"/>
              </a:rPr>
              <a:t>maseczki</a:t>
            </a:r>
            <a:r>
              <a:rPr lang="de-DE" sz="2000" b="1" kern="1200" dirty="0">
                <a:latin typeface="Verdana"/>
              </a:rPr>
              <a:t> na </a:t>
            </a:r>
            <a:r>
              <a:rPr lang="de-DE" sz="2000" b="1" kern="1200" dirty="0" err="1">
                <a:latin typeface="Verdana"/>
              </a:rPr>
              <a:t>ulicy</a:t>
            </a:r>
            <a:r>
              <a:rPr lang="de-DE" sz="2000" b="1" kern="1200" dirty="0">
                <a:latin typeface="Verdana"/>
              </a:rPr>
              <a:t> </a:t>
            </a:r>
            <a:r>
              <a:rPr lang="de-DE" sz="2000" b="1" kern="1200" dirty="0" err="1">
                <a:latin typeface="Verdana"/>
              </a:rPr>
              <a:t>przez</a:t>
            </a:r>
            <a:r>
              <a:rPr lang="de-DE" sz="2000" b="1" kern="1200" dirty="0">
                <a:latin typeface="Verdana"/>
              </a:rPr>
              <a:t> </a:t>
            </a:r>
            <a:r>
              <a:rPr lang="de-DE" sz="2000" b="1" kern="1200" dirty="0" err="1">
                <a:latin typeface="Verdana"/>
              </a:rPr>
              <a:t>osoby</a:t>
            </a:r>
            <a:r>
              <a:rPr lang="de-DE" sz="2000" b="1" kern="1200" dirty="0">
                <a:latin typeface="Verdana"/>
              </a:rPr>
              <a:t> </a:t>
            </a:r>
            <a:r>
              <a:rPr lang="de-DE" sz="2000" b="1" kern="1200" dirty="0" err="1" smtClean="0">
                <a:latin typeface="Verdana"/>
              </a:rPr>
              <a:t>zdrowe</a:t>
            </a:r>
            <a:r>
              <a:rPr lang="pl-PL" sz="2000" b="1" kern="1200" dirty="0" smtClean="0">
                <a:latin typeface="Verdana"/>
              </a:rPr>
              <a:t> !</a:t>
            </a:r>
            <a:endParaRPr lang="de-DE" sz="2000" b="1" kern="1200" dirty="0">
              <a:latin typeface="Verdana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706" y="1475581"/>
            <a:ext cx="441714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 b="1" dirty="0" err="1">
                <a:solidFill>
                  <a:srgbClr val="FFC000"/>
                </a:solidFill>
              </a:rPr>
              <a:t>Kiedy</a:t>
            </a:r>
            <a:r>
              <a:rPr lang="de-DE" sz="3600" b="1" dirty="0">
                <a:solidFill>
                  <a:srgbClr val="FFC000"/>
                </a:solidFill>
              </a:rPr>
              <a:t> </a:t>
            </a:r>
            <a:r>
              <a:rPr lang="de-DE" sz="3600" b="1" dirty="0" err="1">
                <a:solidFill>
                  <a:srgbClr val="FFC000"/>
                </a:solidFill>
              </a:rPr>
              <a:t>dochodzi</a:t>
            </a:r>
            <a:r>
              <a:rPr lang="de-DE" sz="3600" b="1" dirty="0">
                <a:solidFill>
                  <a:srgbClr val="FFC000"/>
                </a:solidFill>
              </a:rPr>
              <a:t> do </a:t>
            </a:r>
            <a:r>
              <a:rPr lang="de-DE" sz="3600" b="1" dirty="0" err="1">
                <a:solidFill>
                  <a:srgbClr val="FFC000"/>
                </a:solidFill>
              </a:rPr>
              <a:t>zakażenia</a:t>
            </a:r>
            <a:r>
              <a:rPr lang="de-DE" sz="3600" b="1" dirty="0">
                <a:solidFill>
                  <a:srgbClr val="FFC000"/>
                </a:solidFill>
              </a:rPr>
              <a:t> 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43768" y="1619597"/>
            <a:ext cx="9793088" cy="516172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just">
              <a:buNone/>
            </a:pPr>
            <a:r>
              <a:rPr lang="pl-PL" sz="2000" b="1" kern="1200" dirty="0" smtClean="0">
                <a:solidFill>
                  <a:schemeClr val="bg1"/>
                </a:solidFill>
                <a:latin typeface="Verdana"/>
              </a:rPr>
              <a:t>Do zachorowania z powodu </a:t>
            </a:r>
            <a:r>
              <a:rPr lang="pl-PL" sz="2000" b="1" kern="1200" dirty="0" err="1" smtClean="0">
                <a:solidFill>
                  <a:schemeClr val="bg1"/>
                </a:solidFill>
                <a:latin typeface="Verdana"/>
              </a:rPr>
              <a:t>koronawirusa</a:t>
            </a:r>
            <a:r>
              <a:rPr lang="pl-PL" sz="2000" b="1" kern="1200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pl-PL" sz="2000" b="1" kern="1200" dirty="0" smtClean="0">
                <a:solidFill>
                  <a:srgbClr val="FF0000"/>
                </a:solidFill>
                <a:latin typeface="Verdana"/>
              </a:rPr>
              <a:t>niezbędne jest zakażenie, </a:t>
            </a:r>
            <a:r>
              <a:rPr lang="pl-PL" sz="2000" b="1" kern="1200" dirty="0" smtClean="0">
                <a:solidFill>
                  <a:schemeClr val="bg1"/>
                </a:solidFill>
                <a:latin typeface="Verdana"/>
              </a:rPr>
              <a:t>co jest możliwe jeśli:</a:t>
            </a:r>
          </a:p>
          <a:p>
            <a:pPr lvl="0">
              <a:buNone/>
            </a:pPr>
            <a:r>
              <a:rPr lang="pl-PL" sz="2000" dirty="0" smtClean="0"/>
              <a:t> 1/ był kontakt bezpośredni z osobą chorą lub</a:t>
            </a:r>
          </a:p>
          <a:p>
            <a:pPr lvl="0">
              <a:buNone/>
            </a:pPr>
            <a:r>
              <a:rPr lang="pl-PL" sz="2000" dirty="0" smtClean="0"/>
              <a:t>2/ podróż do regionu, w którym wybuchła epidemia w ciągu 14 dni przed pojawieniem się objawów lub</a:t>
            </a:r>
          </a:p>
          <a:p>
            <a:pPr lvl="0">
              <a:buNone/>
            </a:pPr>
            <a:r>
              <a:rPr lang="pl-PL" sz="2000" dirty="0" smtClean="0"/>
              <a:t>3/ występuje narażenie zawodowe</a:t>
            </a:r>
          </a:p>
          <a:p>
            <a:pPr lvl="0">
              <a:buNone/>
            </a:pPr>
            <a:endParaRPr lang="pl-PL" sz="2000" dirty="0" smtClean="0"/>
          </a:p>
          <a:p>
            <a:pPr lvl="0">
              <a:buNone/>
            </a:pPr>
            <a:r>
              <a:rPr lang="pl-PL" sz="2000" dirty="0" smtClean="0"/>
              <a:t>Zwykle okres wylęgania wynosi 5–6 dni, </a:t>
            </a:r>
            <a:r>
              <a:rPr lang="pl-PL" sz="2000" dirty="0" err="1" smtClean="0"/>
              <a:t>max</a:t>
            </a:r>
            <a:r>
              <a:rPr lang="pl-PL" sz="2000" dirty="0" smtClean="0"/>
              <a:t>. 14 dni</a:t>
            </a:r>
          </a:p>
          <a:p>
            <a:pPr lvl="0">
              <a:buNone/>
            </a:pPr>
            <a:r>
              <a:rPr lang="pl-PL" sz="2000" dirty="0" smtClean="0"/>
              <a:t>Osoba zakażona wirusem powodującym COVID-19 jest najbardziej zakaźna w okresie </a:t>
            </a:r>
            <a:r>
              <a:rPr lang="pl-PL" sz="2000" b="1" dirty="0" smtClean="0"/>
              <a:t>występowania objawów</a:t>
            </a:r>
            <a:r>
              <a:rPr lang="pl-PL" sz="2000" dirty="0" smtClean="0"/>
              <a:t>, </a:t>
            </a:r>
            <a:r>
              <a:rPr lang="pl-PL" sz="2000" b="1" dirty="0" smtClean="0"/>
              <a:t>ale może być zakaźna jeszcze przed ich wystąpieniem (praw. ok.1-2 dni)</a:t>
            </a:r>
            <a:endParaRPr lang="pl-PL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b="1" dirty="0">
                <a:solidFill>
                  <a:srgbClr val="FFC000"/>
                </a:solidFill>
              </a:rPr>
              <a:t>Co </a:t>
            </a:r>
            <a:r>
              <a:rPr lang="de-DE" sz="3200" b="1" dirty="0" err="1">
                <a:solidFill>
                  <a:srgbClr val="FFC000"/>
                </a:solidFill>
              </a:rPr>
              <a:t>to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jest</a:t>
            </a:r>
            <a:r>
              <a:rPr lang="de-DE" sz="3200" b="1" dirty="0">
                <a:solidFill>
                  <a:srgbClr val="FFC000"/>
                </a:solidFill>
              </a:rPr>
              <a:t> kontakt 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43768" y="1547589"/>
            <a:ext cx="9505056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just"/>
            <a:r>
              <a:rPr lang="pl-PL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Osoba z kontaktu </a:t>
            </a:r>
            <a:r>
              <a:rPr lang="pl-PL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 przypadkiem COVID-19</a:t>
            </a:r>
            <a:r>
              <a:rPr lang="pl-P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osoba, u której aktualnie nie występują objawy, a która kontaktowała się (na pewno lub prawdopodobnie) z osobą zakażoną wirusem powodującym COVID-19.</a:t>
            </a:r>
          </a:p>
          <a:p>
            <a:pPr lvl="0" algn="just"/>
            <a:endParaRPr lang="pl-P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pl-P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Ryzyko zakażenia zależy od stopnia narażenia, co z kolei stanowi podstawę do wyboru rodzaju monitorowania. Ustalenie stopnia narażenia może być trudne i wymaga zebrania wywiadu od osoby z zakażeniem.</a:t>
            </a:r>
          </a:p>
          <a:p>
            <a:pPr lvl="0" algn="just"/>
            <a:r>
              <a:rPr lang="pl-P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Rola służb sanitarno-epidemiologicznych to identyfikacja i spis osób z kontaktu; klasyfikacja osób z kontaktu jako narażenia dużego (bliski kontakt) lub małego ryzyka.</a:t>
            </a:r>
          </a:p>
          <a:p>
            <a:pPr lvl="0" algn="just"/>
            <a:endParaRPr lang="pl-P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endParaRPr lang="pl-P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endParaRPr lang="pl-P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endParaRPr lang="pl-P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endParaRPr lang="pl-P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buNone/>
            </a:pPr>
            <a:r>
              <a:rPr lang="pl-P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ECDC (</a:t>
            </a:r>
            <a:r>
              <a:rPr lang="pl-PL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pl-P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Centre for </a:t>
            </a:r>
            <a:r>
              <a:rPr lang="pl-PL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Disease</a:t>
            </a:r>
            <a:r>
              <a:rPr lang="pl-P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Prevention</a:t>
            </a:r>
            <a:r>
              <a:rPr lang="pl-P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pl-PL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  <a:r>
              <a:rPr lang="pl-P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pl-P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3200" b="1" dirty="0" smtClean="0">
                <a:solidFill>
                  <a:srgbClr val="FFC000"/>
                </a:solidFill>
                <a:latin typeface="Albany"/>
                <a:ea typeface="Tahoma" pitchFamily="34"/>
              </a:rPr>
              <a:t>Aby było d</a:t>
            </a:r>
            <a:r>
              <a:rPr lang="de-DE" sz="3200" b="1" dirty="0" err="1" smtClean="0">
                <a:solidFill>
                  <a:srgbClr val="FFC000"/>
                </a:solidFill>
                <a:latin typeface="Albany"/>
                <a:ea typeface="Tahoma" pitchFamily="34"/>
              </a:rPr>
              <a:t>uże</a:t>
            </a:r>
            <a:r>
              <a:rPr lang="de-DE" sz="3200" b="1" dirty="0" smtClean="0">
                <a:solidFill>
                  <a:srgbClr val="FFC000"/>
                </a:solidFill>
                <a:latin typeface="Albany"/>
                <a:ea typeface="Tahoma" pitchFamily="34"/>
              </a:rPr>
              <a:t> </a:t>
            </a:r>
            <a:r>
              <a:rPr lang="de-DE" sz="3200" b="1" dirty="0" err="1">
                <a:solidFill>
                  <a:srgbClr val="FFC000"/>
                </a:solidFill>
                <a:latin typeface="Albany"/>
                <a:ea typeface="Tahoma" pitchFamily="34"/>
              </a:rPr>
              <a:t>ryzyko</a:t>
            </a:r>
            <a:r>
              <a:rPr lang="de-DE" sz="3200" b="1" dirty="0">
                <a:solidFill>
                  <a:srgbClr val="FFC000"/>
                </a:solidFill>
                <a:latin typeface="Albany"/>
                <a:ea typeface="Tahoma" pitchFamily="34"/>
              </a:rPr>
              <a:t> </a:t>
            </a:r>
            <a:r>
              <a:rPr lang="de-DE" sz="3200" b="1" dirty="0" err="1">
                <a:solidFill>
                  <a:srgbClr val="FFC000"/>
                </a:solidFill>
                <a:latin typeface="Albany"/>
                <a:ea typeface="Tahoma" pitchFamily="34"/>
              </a:rPr>
              <a:t>zakażenia</a:t>
            </a:r>
            <a:r>
              <a:rPr lang="de-DE" sz="3200" b="1" dirty="0">
                <a:solidFill>
                  <a:srgbClr val="FFC000"/>
                </a:solidFill>
                <a:latin typeface="Albany"/>
                <a:ea typeface="Tahoma" pitchFamily="34"/>
              </a:rPr>
              <a:t> – </a:t>
            </a:r>
            <a:r>
              <a:rPr lang="de-DE" sz="3200" b="1" dirty="0" err="1">
                <a:solidFill>
                  <a:srgbClr val="FFC000"/>
                </a:solidFill>
                <a:latin typeface="Albany"/>
                <a:ea typeface="Tahoma" pitchFamily="34"/>
              </a:rPr>
              <a:t>potrzebny</a:t>
            </a:r>
            <a:r>
              <a:rPr lang="de-DE" sz="3200" b="1" dirty="0">
                <a:solidFill>
                  <a:srgbClr val="FFC000"/>
                </a:solidFill>
                <a:latin typeface="Albany"/>
                <a:ea typeface="Tahoma" pitchFamily="34"/>
              </a:rPr>
              <a:t> </a:t>
            </a:r>
            <a:r>
              <a:rPr lang="pl-PL" sz="3200" b="1" dirty="0" smtClean="0">
                <a:solidFill>
                  <a:srgbClr val="FFC000"/>
                </a:solidFill>
                <a:latin typeface="Albany"/>
                <a:ea typeface="Tahoma" pitchFamily="34"/>
              </a:rPr>
              <a:t>jest </a:t>
            </a:r>
            <a:r>
              <a:rPr lang="de-DE" sz="3200" b="1" dirty="0" smtClean="0">
                <a:solidFill>
                  <a:srgbClr val="FFC000"/>
                </a:solidFill>
                <a:latin typeface="Albany"/>
                <a:ea typeface="Tahoma" pitchFamily="34"/>
              </a:rPr>
              <a:t>BLISKI </a:t>
            </a:r>
            <a:r>
              <a:rPr lang="de-DE" sz="3200" b="1" dirty="0">
                <a:solidFill>
                  <a:srgbClr val="FFC000"/>
                </a:solidFill>
                <a:latin typeface="Albany"/>
                <a:ea typeface="Tahoma" pitchFamily="34"/>
              </a:rPr>
              <a:t>KONTAKT!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359793" y="1769040"/>
            <a:ext cx="9145016" cy="553918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algn="just"/>
            <a:r>
              <a:rPr lang="pl-PL" sz="2000" dirty="0" smtClean="0"/>
              <a:t>mieszkanie wspólnie z osobą chorą</a:t>
            </a:r>
          </a:p>
          <a:p>
            <a:pPr algn="just"/>
            <a:r>
              <a:rPr lang="pl-PL" sz="2000" dirty="0" smtClean="0"/>
              <a:t>bezpośredni kontakt z osobą chorą np. uścisk ręki lub z wydzielinami osoby chorej  bez środków ochronnych </a:t>
            </a:r>
          </a:p>
          <a:p>
            <a:pPr algn="just"/>
            <a:r>
              <a:rPr lang="pl-PL" sz="2000" dirty="0" smtClean="0"/>
              <a:t>osoba, która miała kontakt twarzą w twarz z osobą zakażoną wirusem powodującym COVID-19 w odległości ≤2 m, a kontakt trwał &gt;15 minut</a:t>
            </a:r>
          </a:p>
          <a:p>
            <a:pPr algn="just"/>
            <a:r>
              <a:rPr lang="pl-PL" sz="2000" dirty="0" smtClean="0"/>
              <a:t>osoba, która pozostawała w zamkniętym pomieszczeniu (np. w klasie w szkole, poczekalni w szpitalu itp.) z osobą zakażoną wirusem powodującym COVID-19 przez ≥15 minut i w odległości &lt;2 metrów</a:t>
            </a:r>
          </a:p>
          <a:p>
            <a:pPr algn="just"/>
            <a:r>
              <a:rPr lang="pl-PL" sz="2000" dirty="0" smtClean="0"/>
              <a:t>osoba, która podróżowała w samolocie, siedząc w odległości do 2 miejsc, pracownicy ochrony zdrowia</a:t>
            </a:r>
            <a:endParaRPr lang="pl-PL" sz="2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3200" b="1" dirty="0" smtClean="0">
                <a:solidFill>
                  <a:srgbClr val="FFC000"/>
                </a:solidFill>
              </a:rPr>
              <a:t>Co robić po </a:t>
            </a:r>
            <a:r>
              <a:rPr lang="de-DE" sz="3200" b="1" dirty="0" smtClean="0">
                <a:solidFill>
                  <a:srgbClr val="FFC000"/>
                </a:solidFill>
              </a:rPr>
              <a:t>BLISKI</a:t>
            </a:r>
            <a:r>
              <a:rPr lang="pl-PL" sz="3200" b="1" dirty="0" smtClean="0">
                <a:solidFill>
                  <a:srgbClr val="FFC000"/>
                </a:solidFill>
              </a:rPr>
              <a:t>M</a:t>
            </a:r>
            <a:r>
              <a:rPr lang="de-DE" sz="3200" b="1" dirty="0" smtClean="0">
                <a:solidFill>
                  <a:srgbClr val="FFC000"/>
                </a:solidFill>
              </a:rPr>
              <a:t> </a:t>
            </a:r>
            <a:r>
              <a:rPr lang="pl-PL" sz="3200" b="1" dirty="0" smtClean="0">
                <a:solidFill>
                  <a:srgbClr val="FFC000"/>
                </a:solidFill>
              </a:rPr>
              <a:t>k</a:t>
            </a:r>
            <a:r>
              <a:rPr lang="de-DE" sz="3200" b="1" dirty="0" err="1" smtClean="0">
                <a:solidFill>
                  <a:srgbClr val="FFC000"/>
                </a:solidFill>
              </a:rPr>
              <a:t>ontak</a:t>
            </a:r>
            <a:r>
              <a:rPr lang="pl-PL" sz="3200" b="1" dirty="0" smtClean="0">
                <a:solidFill>
                  <a:srgbClr val="FFC000"/>
                </a:solidFill>
              </a:rPr>
              <a:t>cie</a:t>
            </a:r>
            <a:r>
              <a:rPr lang="de-DE" sz="3200" b="1" dirty="0" smtClean="0">
                <a:solidFill>
                  <a:srgbClr val="FFC000"/>
                </a:solidFill>
              </a:rPr>
              <a:t> </a:t>
            </a:r>
            <a:r>
              <a:rPr lang="de-DE" sz="3200" b="1" dirty="0">
                <a:solidFill>
                  <a:srgbClr val="FFC000"/>
                </a:solidFill>
              </a:rPr>
              <a:t>z </a:t>
            </a:r>
            <a:r>
              <a:rPr lang="de-DE" sz="3200" b="1" dirty="0" err="1">
                <a:solidFill>
                  <a:srgbClr val="FFC000"/>
                </a:solidFill>
              </a:rPr>
              <a:t>osobą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 smtClean="0">
                <a:solidFill>
                  <a:srgbClr val="FFC000"/>
                </a:solidFill>
              </a:rPr>
              <a:t>chorą</a:t>
            </a:r>
            <a:r>
              <a:rPr lang="pl-PL" sz="3200" b="1" dirty="0" smtClean="0">
                <a:solidFill>
                  <a:srgbClr val="FFC000"/>
                </a:solidFill>
              </a:rPr>
              <a:t>?</a:t>
            </a:r>
            <a:endParaRPr lang="de-DE" sz="3200" b="1" dirty="0">
              <a:solidFill>
                <a:srgbClr val="FFC000"/>
              </a:solidFill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360000" y="1670760"/>
            <a:ext cx="907164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pl-PL" sz="2400" b="1" dirty="0" smtClean="0">
                <a:solidFill>
                  <a:srgbClr val="FFFF00"/>
                </a:solidFill>
              </a:rPr>
              <a:t>Kiedy nie ma objawów ale był kontakt z osobą chorą + duże ryzyko zakażenia: </a:t>
            </a:r>
          </a:p>
          <a:p>
            <a:pPr lvl="0">
              <a:buNone/>
            </a:pPr>
            <a:r>
              <a:rPr lang="pl-PL" sz="2000" u="sng" dirty="0" err="1" smtClean="0">
                <a:solidFill>
                  <a:schemeClr val="bg1"/>
                </a:solidFill>
              </a:rPr>
              <a:t>Koniecze</a:t>
            </a:r>
            <a:r>
              <a:rPr lang="pl-PL" sz="2000" u="sng" dirty="0" smtClean="0">
                <a:solidFill>
                  <a:schemeClr val="bg1"/>
                </a:solidFill>
              </a:rPr>
              <a:t> czynne monitorowanie takiej osoby przez służby sanitarno- epidemiologiczne</a:t>
            </a:r>
          </a:p>
          <a:p>
            <a:pPr lvl="0"/>
            <a:r>
              <a:rPr lang="pl-PL" sz="2000" dirty="0" smtClean="0"/>
              <a:t>należy pozostać w domu przez 14 dni od ostatniego kontaktu z osobą zakażoną,</a:t>
            </a:r>
          </a:p>
          <a:p>
            <a:pPr lvl="0"/>
            <a:r>
              <a:rPr lang="pl-PL" sz="2000" dirty="0" smtClean="0"/>
              <a:t>codzienna obserwacja objawów (</a:t>
            </a:r>
            <a:r>
              <a:rPr lang="pl-PL" sz="2000" dirty="0" err="1" smtClean="0"/>
              <a:t>np</a:t>
            </a:r>
            <a:r>
              <a:rPr lang="pl-PL" sz="2000" dirty="0" smtClean="0"/>
              <a:t> telefonicznie) przez pracownika ochrony zdrowia,</a:t>
            </a:r>
          </a:p>
          <a:p>
            <a:pPr lvl="0"/>
            <a:r>
              <a:rPr lang="pl-PL" sz="2000" dirty="0" smtClean="0"/>
              <a:t>izolacja społeczna (ważne, żeby nie zarazić innych), unikanie podróży,  bycie dostępnym w celu monitorowania,</a:t>
            </a:r>
          </a:p>
          <a:p>
            <a:pPr lvl="0"/>
            <a:r>
              <a:rPr lang="pl-PL" sz="2000" dirty="0"/>
              <a:t>j</a:t>
            </a:r>
            <a:r>
              <a:rPr lang="pl-PL" sz="2000" dirty="0" smtClean="0"/>
              <a:t>eśli pojawią  się gorączka lub objawy ze strony układu oddechowego (kaszel, gorączka, duszność) należy poddać się samodzielnej IZOLACJI  i niezwłocznie skontaktować się ze służbami medycznymi</a:t>
            </a:r>
            <a:endParaRPr lang="pl-PL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b="1" dirty="0" err="1">
                <a:solidFill>
                  <a:srgbClr val="FFC000"/>
                </a:solidFill>
              </a:rPr>
              <a:t>Narażenie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małego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ryzyka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pl-PL" sz="3200" b="1" dirty="0" smtClean="0">
                <a:solidFill>
                  <a:srgbClr val="FFC000"/>
                </a:solidFill>
              </a:rPr>
              <a:t/>
            </a:r>
            <a:br>
              <a:rPr lang="pl-PL" sz="3200" b="1" dirty="0" smtClean="0">
                <a:solidFill>
                  <a:srgbClr val="FFC000"/>
                </a:solidFill>
              </a:rPr>
            </a:br>
            <a:r>
              <a:rPr lang="de-DE" sz="3200" b="1" dirty="0" smtClean="0">
                <a:solidFill>
                  <a:srgbClr val="FFC000"/>
                </a:solidFill>
              </a:rPr>
              <a:t> </a:t>
            </a:r>
            <a:r>
              <a:rPr lang="de-DE" sz="3200" b="1" dirty="0">
                <a:solidFill>
                  <a:srgbClr val="FFC000"/>
                </a:solidFill>
              </a:rPr>
              <a:t>KONTAKT </a:t>
            </a:r>
            <a:r>
              <a:rPr lang="de-DE" sz="3200" b="1" dirty="0" smtClean="0">
                <a:solidFill>
                  <a:srgbClr val="FFC000"/>
                </a:solidFill>
              </a:rPr>
              <a:t>PRZYGODNY</a:t>
            </a:r>
            <a:endParaRPr lang="de-DE" sz="4000" b="1" dirty="0">
              <a:solidFill>
                <a:srgbClr val="FFC000"/>
              </a:solidFill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8" y="1769040"/>
            <a:ext cx="9216833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just">
              <a:buNone/>
            </a:pPr>
            <a:r>
              <a:rPr lang="pl-PL" sz="1600" dirty="0" smtClean="0"/>
              <a:t>1) osoba, która pozostawała w zamkniętym pomieszczeniu z zakażoną wirusem powodującym COVID-19 przez &lt;15 minut i w odległości &gt;2 metrów</a:t>
            </a:r>
          </a:p>
          <a:p>
            <a:pPr lvl="0" algn="just">
              <a:buNone/>
            </a:pPr>
            <a:r>
              <a:rPr lang="pl-PL" sz="1600" dirty="0" smtClean="0"/>
              <a:t>2) osoba, która miała kontakt twarzą w twarz z osobą zakażoną wirusem powodującym COVID-19 przez &lt;15 minut i w odległości &lt;2 metrów</a:t>
            </a:r>
          </a:p>
          <a:p>
            <a:pPr lvl="0" algn="just">
              <a:buNone/>
            </a:pPr>
            <a:r>
              <a:rPr lang="pl-PL" sz="1600" dirty="0" smtClean="0"/>
              <a:t>3) osoba, która podróżowała wspólnie z osobą zakażoną wirusem powodującym COVID-19 w jakimkolwiek środku transportu.</a:t>
            </a:r>
          </a:p>
          <a:p>
            <a:pPr lvl="0" algn="just">
              <a:buNone/>
            </a:pPr>
            <a:endParaRPr lang="pl-PL" sz="1600" dirty="0" smtClean="0"/>
          </a:p>
          <a:p>
            <a:pPr lvl="0" algn="just">
              <a:buNone/>
            </a:pPr>
            <a:endParaRPr lang="pl-PL" sz="1600" dirty="0" smtClean="0"/>
          </a:p>
          <a:p>
            <a:pPr lvl="0" algn="just">
              <a:buNone/>
            </a:pPr>
            <a:r>
              <a:rPr lang="pl-PL" sz="2000" dirty="0" smtClean="0"/>
              <a:t>Konieczne </a:t>
            </a:r>
            <a:r>
              <a:rPr lang="pl-PL" sz="2000" u="sng" dirty="0" smtClean="0"/>
              <a:t>samodzielne</a:t>
            </a:r>
            <a:r>
              <a:rPr lang="pl-PL" sz="2000" dirty="0" smtClean="0"/>
              <a:t> monitorowanie pod kątem objawów przez 14 dni. </a:t>
            </a:r>
          </a:p>
          <a:p>
            <a:pPr lvl="0" algn="just">
              <a:buNone/>
            </a:pPr>
            <a:r>
              <a:rPr lang="pl-PL" sz="2000" dirty="0" smtClean="0"/>
              <a:t>Być dostępnym w celu monitorowania</a:t>
            </a:r>
          </a:p>
          <a:p>
            <a:pPr lvl="0" algn="just">
              <a:buNone/>
            </a:pPr>
            <a:r>
              <a:rPr lang="pl-PL" sz="2000" dirty="0" smtClean="0"/>
              <a:t>Jeśli pojawią  się gorączka lub objawy ze strony układu oddechowego należy poddać się samodzielnej IZOLACJI  i skontaktować się ze służbami medycznymi</a:t>
            </a:r>
            <a:endParaRPr lang="pl-PL" sz="2000" dirty="0"/>
          </a:p>
        </p:txBody>
      </p:sp>
      <p:sp>
        <p:nvSpPr>
          <p:cNvPr id="4" name="Strzałka w dół 3"/>
          <p:cNvSpPr/>
          <p:nvPr/>
        </p:nvSpPr>
        <p:spPr>
          <a:xfrm>
            <a:off x="4392240" y="3779837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b="1" dirty="0" err="1">
                <a:solidFill>
                  <a:srgbClr val="FFC000"/>
                </a:solidFill>
              </a:rPr>
              <a:t>Postępowanie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po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kontakcie</a:t>
            </a:r>
            <a:r>
              <a:rPr lang="de-DE" sz="3200" b="1" dirty="0">
                <a:solidFill>
                  <a:srgbClr val="FFC000"/>
                </a:solidFill>
              </a:rPr>
              <a:t> z </a:t>
            </a:r>
            <a:r>
              <a:rPr lang="de-DE" sz="3200" b="1" dirty="0" err="1">
                <a:solidFill>
                  <a:srgbClr val="FFC000"/>
                </a:solidFill>
              </a:rPr>
              <a:t>osobą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 smtClean="0">
                <a:solidFill>
                  <a:srgbClr val="FFC000"/>
                </a:solidFill>
              </a:rPr>
              <a:t>chorą</a:t>
            </a:r>
            <a:r>
              <a:rPr lang="pl-PL" sz="3200" b="1" dirty="0" smtClean="0">
                <a:solidFill>
                  <a:srgbClr val="FFC000"/>
                </a:solidFill>
              </a:rPr>
              <a:t>  </a:t>
            </a:r>
            <a:endParaRPr lang="de-DE" sz="3200" b="1" dirty="0">
              <a:solidFill>
                <a:srgbClr val="FFC000"/>
              </a:solidFill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8" y="1769040"/>
            <a:ext cx="9288841" cy="517914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de-DE" sz="2000" kern="1200" dirty="0" err="1" smtClean="0">
                <a:latin typeface="Verdana"/>
              </a:rPr>
              <a:t>monitorowani</a:t>
            </a:r>
            <a:r>
              <a:rPr lang="pl-PL" sz="2000" kern="1200" dirty="0" smtClean="0">
                <a:latin typeface="Verdana"/>
              </a:rPr>
              <a:t>e </a:t>
            </a:r>
            <a:r>
              <a:rPr lang="de-DE" sz="2000" kern="1200" dirty="0" err="1" smtClean="0">
                <a:latin typeface="Verdana"/>
              </a:rPr>
              <a:t>przez</a:t>
            </a:r>
            <a:r>
              <a:rPr lang="de-DE" sz="2000" kern="1200" dirty="0" smtClean="0">
                <a:latin typeface="Verdana"/>
              </a:rPr>
              <a:t> </a:t>
            </a:r>
            <a:r>
              <a:rPr lang="de-DE" sz="2000" kern="1200" dirty="0">
                <a:latin typeface="Verdana"/>
              </a:rPr>
              <a:t>14 </a:t>
            </a:r>
            <a:r>
              <a:rPr lang="de-DE" sz="2000" kern="1200" dirty="0" err="1">
                <a:latin typeface="Verdana"/>
              </a:rPr>
              <a:t>dni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od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ostatniego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kontaktu</a:t>
            </a:r>
            <a:r>
              <a:rPr lang="de-DE" sz="2000" kern="1200" dirty="0">
                <a:latin typeface="Verdana"/>
              </a:rPr>
              <a:t> z  </a:t>
            </a:r>
            <a:r>
              <a:rPr lang="de-DE" sz="2000" kern="1200" dirty="0" err="1">
                <a:latin typeface="Verdana"/>
              </a:rPr>
              <a:t>osobą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zakażoną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smtClean="0">
                <a:latin typeface="Verdana"/>
              </a:rPr>
              <a:t>COVID-19</a:t>
            </a:r>
            <a:endParaRPr lang="pl-PL" sz="2000" kern="1200" dirty="0" smtClean="0">
              <a:latin typeface="Verdana"/>
            </a:endParaRPr>
          </a:p>
          <a:p>
            <a:pPr algn="just">
              <a:lnSpc>
                <a:spcPct val="160000"/>
              </a:lnSpc>
            </a:pPr>
            <a:r>
              <a:rPr lang="de-DE" sz="2000" kern="1200" dirty="0" err="1" smtClean="0">
                <a:latin typeface="Verdana"/>
              </a:rPr>
              <a:t>zrezygnować</a:t>
            </a:r>
            <a:r>
              <a:rPr lang="de-DE" sz="2000" kern="1200" dirty="0" smtClean="0">
                <a:latin typeface="Verdana"/>
              </a:rPr>
              <a:t> </a:t>
            </a:r>
            <a:r>
              <a:rPr lang="de-DE" sz="2000" kern="1200" dirty="0">
                <a:latin typeface="Verdana"/>
              </a:rPr>
              <a:t>z  </a:t>
            </a:r>
            <a:r>
              <a:rPr lang="de-DE" sz="2000" kern="1200" dirty="0" err="1">
                <a:latin typeface="Verdana"/>
              </a:rPr>
              <a:t>jakichkolwiek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podróży</a:t>
            </a:r>
            <a:r>
              <a:rPr lang="de-DE" sz="2000" kern="1200" dirty="0">
                <a:latin typeface="Verdana"/>
              </a:rPr>
              <a:t> i  </a:t>
            </a:r>
            <a:r>
              <a:rPr lang="de-DE" sz="2000" kern="1200" dirty="0" err="1">
                <a:latin typeface="Verdana"/>
              </a:rPr>
              <a:t>ograniczyć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kontakty</a:t>
            </a:r>
            <a:r>
              <a:rPr lang="de-DE" sz="2000" kern="1200" dirty="0">
                <a:latin typeface="Verdana"/>
              </a:rPr>
              <a:t> z  </a:t>
            </a:r>
            <a:r>
              <a:rPr lang="de-DE" sz="2000" kern="1200" dirty="0" err="1">
                <a:latin typeface="Verdana"/>
              </a:rPr>
              <a:t>innymi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ludźmi</a:t>
            </a:r>
            <a:r>
              <a:rPr lang="de-DE" sz="2000" kern="1200" dirty="0">
                <a:latin typeface="Verdana"/>
              </a:rPr>
              <a:t> – </a:t>
            </a:r>
            <a:r>
              <a:rPr lang="pl-PL" sz="2000" kern="1200" dirty="0" smtClean="0">
                <a:latin typeface="Verdana"/>
              </a:rPr>
              <a:t>należy </a:t>
            </a:r>
            <a:r>
              <a:rPr lang="de-DE" sz="2000" kern="1200" dirty="0" err="1" smtClean="0">
                <a:latin typeface="Verdana"/>
              </a:rPr>
              <a:t>pozostać</a:t>
            </a:r>
            <a:r>
              <a:rPr lang="de-DE" sz="2000" kern="1200" dirty="0" smtClean="0">
                <a:latin typeface="Verdana"/>
              </a:rPr>
              <a:t> </a:t>
            </a:r>
            <a:r>
              <a:rPr lang="de-DE" sz="2000" kern="1200" dirty="0">
                <a:latin typeface="Verdana"/>
              </a:rPr>
              <a:t>w  </a:t>
            </a:r>
            <a:r>
              <a:rPr lang="de-DE" sz="2000" kern="1200" dirty="0" err="1">
                <a:latin typeface="Verdana"/>
              </a:rPr>
              <a:t>domu</a:t>
            </a:r>
            <a:r>
              <a:rPr lang="de-DE" sz="2000" kern="1200" dirty="0">
                <a:latin typeface="Verdana"/>
              </a:rPr>
              <a:t> i  </a:t>
            </a:r>
            <a:r>
              <a:rPr lang="pl-PL" sz="2000" kern="1200" dirty="0" smtClean="0">
                <a:latin typeface="Verdana"/>
              </a:rPr>
              <a:t>poddać się </a:t>
            </a:r>
            <a:r>
              <a:rPr lang="de-DE" sz="2000" kern="1200" dirty="0" err="1" smtClean="0">
                <a:latin typeface="Verdana"/>
              </a:rPr>
              <a:t>monitorowan</a:t>
            </a:r>
            <a:r>
              <a:rPr lang="pl-PL" sz="2000" kern="1200" dirty="0" err="1" smtClean="0">
                <a:latin typeface="Verdana"/>
              </a:rPr>
              <a:t>iu</a:t>
            </a:r>
            <a:r>
              <a:rPr lang="de-DE" sz="2000" kern="1200" dirty="0" smtClean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przez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służby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sanitarne</a:t>
            </a:r>
            <a:r>
              <a:rPr lang="de-DE" sz="2000" kern="1200" dirty="0">
                <a:latin typeface="Verdana"/>
              </a:rPr>
              <a:t> (</a:t>
            </a:r>
            <a:r>
              <a:rPr lang="de-DE" sz="2000" kern="1200" dirty="0" err="1">
                <a:latin typeface="Verdana"/>
              </a:rPr>
              <a:t>np</a:t>
            </a:r>
            <a:r>
              <a:rPr lang="de-DE" sz="2000" kern="1200" dirty="0">
                <a:latin typeface="Verdana"/>
              </a:rPr>
              <a:t>. </a:t>
            </a:r>
            <a:r>
              <a:rPr lang="de-DE" sz="2000" kern="1200" dirty="0" err="1">
                <a:latin typeface="Verdana"/>
              </a:rPr>
              <a:t>telefonicznie</a:t>
            </a:r>
            <a:r>
              <a:rPr lang="de-DE" sz="2000" kern="1200" dirty="0">
                <a:latin typeface="Verdana"/>
              </a:rPr>
              <a:t>). </a:t>
            </a:r>
            <a:endParaRPr lang="pl-PL" sz="2000" kern="1200" dirty="0" smtClean="0">
              <a:latin typeface="Verdana"/>
            </a:endParaRPr>
          </a:p>
          <a:p>
            <a:pPr algn="just">
              <a:lnSpc>
                <a:spcPct val="160000"/>
              </a:lnSpc>
            </a:pPr>
            <a:r>
              <a:rPr lang="de-DE" sz="2000" kern="1200" dirty="0" err="1" smtClean="0">
                <a:latin typeface="Verdana"/>
              </a:rPr>
              <a:t>osoby</a:t>
            </a:r>
            <a:r>
              <a:rPr lang="de-DE" sz="2000" kern="1200" dirty="0">
                <a:latin typeface="Verdana"/>
              </a:rPr>
              <a:t>, u  </a:t>
            </a:r>
            <a:r>
              <a:rPr lang="de-DE" sz="2000" kern="1200" dirty="0" err="1">
                <a:latin typeface="Verdana"/>
              </a:rPr>
              <a:t>których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pojawią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się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objawy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 smtClean="0">
                <a:latin typeface="Verdana"/>
              </a:rPr>
              <a:t>kliniczne</a:t>
            </a:r>
            <a:r>
              <a:rPr lang="pl-PL" sz="2000" kern="1200" dirty="0" smtClean="0">
                <a:latin typeface="Verdana"/>
              </a:rPr>
              <a:t> infekcji</a:t>
            </a:r>
            <a:r>
              <a:rPr lang="de-DE" sz="2000" kern="1200" dirty="0" smtClean="0">
                <a:latin typeface="Verdana"/>
              </a:rPr>
              <a:t>, </a:t>
            </a:r>
            <a:r>
              <a:rPr lang="de-DE" sz="2000" kern="1200" dirty="0" err="1">
                <a:latin typeface="Verdana"/>
              </a:rPr>
              <a:t>powinny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zostać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przebadane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pod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kątem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zakażenia</a:t>
            </a:r>
            <a:r>
              <a:rPr lang="de-DE" sz="2000" kern="1200" dirty="0">
                <a:latin typeface="Verdana"/>
              </a:rPr>
              <a:t> COVID-19</a:t>
            </a:r>
            <a:r>
              <a:rPr lang="de-DE" sz="2000" kern="1200" dirty="0" smtClean="0">
                <a:latin typeface="Verdana"/>
              </a:rPr>
              <a:t>.</a:t>
            </a:r>
            <a:endParaRPr lang="pl-PL" sz="2000" kern="1200" dirty="0" smtClean="0">
              <a:latin typeface="Verdana"/>
            </a:endParaRPr>
          </a:p>
          <a:p>
            <a:pPr algn="just">
              <a:lnSpc>
                <a:spcPct val="160000"/>
              </a:lnSpc>
              <a:buNone/>
            </a:pPr>
            <a:endParaRPr lang="pl-PL" sz="800" kern="1200" dirty="0" smtClean="0">
              <a:latin typeface="Verdana"/>
            </a:endParaRPr>
          </a:p>
          <a:p>
            <a:pPr lvl="0" algn="just">
              <a:lnSpc>
                <a:spcPct val="160000"/>
              </a:lnSpc>
              <a:buNone/>
            </a:pPr>
            <a:r>
              <a:rPr lang="de-DE" sz="2000" u="sng" kern="1200" dirty="0" err="1" smtClean="0">
                <a:latin typeface="Verdana"/>
              </a:rPr>
              <a:t>Jeżeli</a:t>
            </a:r>
            <a:r>
              <a:rPr lang="de-DE" sz="2000" u="sng" kern="1200" dirty="0" smtClean="0">
                <a:latin typeface="Verdana"/>
              </a:rPr>
              <a:t> </a:t>
            </a:r>
            <a:r>
              <a:rPr lang="de-DE" sz="2000" u="sng" kern="1200" dirty="0">
                <a:latin typeface="Verdana"/>
              </a:rPr>
              <a:t>w  </a:t>
            </a:r>
            <a:r>
              <a:rPr lang="de-DE" sz="2000" u="sng" kern="1200" dirty="0" err="1">
                <a:latin typeface="Verdana"/>
              </a:rPr>
              <a:t>ciągu</a:t>
            </a:r>
            <a:r>
              <a:rPr lang="de-DE" sz="2000" u="sng" kern="1200" dirty="0">
                <a:latin typeface="Verdana"/>
              </a:rPr>
              <a:t> 14 </a:t>
            </a:r>
            <a:r>
              <a:rPr lang="de-DE" sz="2000" u="sng" kern="1200" dirty="0" err="1">
                <a:latin typeface="Verdana"/>
              </a:rPr>
              <a:t>dni</a:t>
            </a:r>
            <a:r>
              <a:rPr lang="de-DE" sz="2000" u="sng" kern="1200" dirty="0">
                <a:latin typeface="Verdana"/>
              </a:rPr>
              <a:t> </a:t>
            </a:r>
            <a:r>
              <a:rPr lang="de-DE" sz="2000" u="sng" kern="1200" dirty="0" err="1">
                <a:latin typeface="Verdana"/>
              </a:rPr>
              <a:t>od</a:t>
            </a:r>
            <a:r>
              <a:rPr lang="de-DE" sz="2000" u="sng" kern="1200" dirty="0">
                <a:latin typeface="Verdana"/>
              </a:rPr>
              <a:t> </a:t>
            </a:r>
            <a:r>
              <a:rPr lang="de-DE" sz="2000" u="sng" kern="1200" dirty="0" err="1" smtClean="0">
                <a:latin typeface="Verdana"/>
              </a:rPr>
              <a:t>narażenia</a:t>
            </a:r>
            <a:r>
              <a:rPr lang="de-DE" sz="2000" u="sng" kern="1200" dirty="0" smtClean="0">
                <a:latin typeface="Verdana"/>
              </a:rPr>
              <a:t> </a:t>
            </a:r>
            <a:r>
              <a:rPr lang="de-DE" sz="2000" u="sng" kern="1200" dirty="0">
                <a:latin typeface="Verdana"/>
              </a:rPr>
              <a:t>nie </a:t>
            </a:r>
            <a:r>
              <a:rPr lang="de-DE" sz="2000" u="sng" kern="1200" dirty="0" err="1">
                <a:latin typeface="Verdana"/>
              </a:rPr>
              <a:t>pojawią</a:t>
            </a:r>
            <a:r>
              <a:rPr lang="de-DE" sz="2000" u="sng" kern="1200" dirty="0">
                <a:latin typeface="Verdana"/>
              </a:rPr>
              <a:t> </a:t>
            </a:r>
            <a:r>
              <a:rPr lang="de-DE" sz="2000" u="sng" kern="1200" dirty="0" err="1">
                <a:latin typeface="Verdana"/>
              </a:rPr>
              <a:t>się</a:t>
            </a:r>
            <a:r>
              <a:rPr lang="de-DE" sz="2000" u="sng" kern="1200" dirty="0">
                <a:latin typeface="Verdana"/>
              </a:rPr>
              <a:t> </a:t>
            </a:r>
            <a:r>
              <a:rPr lang="de-DE" sz="2000" u="sng" kern="1200" dirty="0" err="1">
                <a:latin typeface="Verdana"/>
              </a:rPr>
              <a:t>żadne</a:t>
            </a:r>
            <a:r>
              <a:rPr lang="de-DE" sz="2000" u="sng" kern="1200" dirty="0">
                <a:latin typeface="Verdana"/>
              </a:rPr>
              <a:t> </a:t>
            </a:r>
            <a:r>
              <a:rPr lang="de-DE" sz="2000" u="sng" kern="1200" dirty="0" err="1">
                <a:latin typeface="Verdana"/>
              </a:rPr>
              <a:t>objawy</a:t>
            </a:r>
            <a:r>
              <a:rPr lang="de-DE" sz="2000" u="sng" kern="1200" dirty="0">
                <a:latin typeface="Verdana"/>
              </a:rPr>
              <a:t>, </a:t>
            </a:r>
            <a:r>
              <a:rPr lang="de-DE" sz="2000" u="sng" kern="1200" dirty="0" err="1">
                <a:latin typeface="Verdana"/>
              </a:rPr>
              <a:t>uznaje</a:t>
            </a:r>
            <a:r>
              <a:rPr lang="de-DE" sz="2000" u="sng" kern="1200" dirty="0">
                <a:latin typeface="Verdana"/>
              </a:rPr>
              <a:t> </a:t>
            </a:r>
            <a:r>
              <a:rPr lang="de-DE" sz="2000" u="sng" kern="1200" dirty="0" err="1">
                <a:latin typeface="Verdana"/>
              </a:rPr>
              <a:t>się</a:t>
            </a:r>
            <a:r>
              <a:rPr lang="de-DE" sz="2000" u="sng" kern="1200" dirty="0">
                <a:latin typeface="Verdana"/>
              </a:rPr>
              <a:t>, </a:t>
            </a:r>
            <a:r>
              <a:rPr lang="de-DE" sz="2000" u="sng" kern="1200" dirty="0" err="1">
                <a:latin typeface="Verdana"/>
              </a:rPr>
              <a:t>że</a:t>
            </a:r>
            <a:r>
              <a:rPr lang="de-DE" sz="2000" u="sng" kern="1200" dirty="0">
                <a:latin typeface="Verdana"/>
              </a:rPr>
              <a:t> </a:t>
            </a:r>
            <a:r>
              <a:rPr lang="de-DE" sz="2000" u="sng" kern="1200" dirty="0" smtClean="0">
                <a:latin typeface="Verdana"/>
              </a:rPr>
              <a:t>nie </a:t>
            </a:r>
            <a:r>
              <a:rPr lang="de-DE" sz="2000" u="sng" kern="1200" dirty="0" err="1">
                <a:latin typeface="Verdana"/>
              </a:rPr>
              <a:t>występuje</a:t>
            </a:r>
            <a:r>
              <a:rPr lang="de-DE" sz="2000" u="sng" kern="1200" dirty="0">
                <a:latin typeface="Verdana"/>
              </a:rPr>
              <a:t> </a:t>
            </a:r>
            <a:r>
              <a:rPr lang="de-DE" sz="2000" u="sng" kern="1200" dirty="0" err="1">
                <a:latin typeface="Verdana"/>
              </a:rPr>
              <a:t>już</a:t>
            </a:r>
            <a:r>
              <a:rPr lang="de-DE" sz="2000" u="sng" kern="1200" dirty="0">
                <a:latin typeface="Verdana"/>
              </a:rPr>
              <a:t> </a:t>
            </a:r>
            <a:r>
              <a:rPr lang="de-DE" sz="2000" u="sng" kern="1200" dirty="0" err="1">
                <a:latin typeface="Verdana"/>
              </a:rPr>
              <a:t>ryzyko</a:t>
            </a:r>
            <a:r>
              <a:rPr lang="de-DE" sz="2000" u="sng" kern="1200" dirty="0">
                <a:latin typeface="Verdana"/>
              </a:rPr>
              <a:t> </a:t>
            </a:r>
            <a:r>
              <a:rPr lang="de-DE" sz="2000" u="sng" kern="1200" dirty="0" err="1">
                <a:latin typeface="Verdana"/>
              </a:rPr>
              <a:t>zachorowania</a:t>
            </a:r>
            <a:r>
              <a:rPr lang="de-DE" sz="2000" u="sng" kern="1200" dirty="0">
                <a:latin typeface="Verdana"/>
              </a:rPr>
              <a:t> na COVID-19.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b="1" dirty="0" err="1">
                <a:solidFill>
                  <a:srgbClr val="FFC000"/>
                </a:solidFill>
              </a:rPr>
              <a:t>Zalecenia</a:t>
            </a:r>
            <a:r>
              <a:rPr lang="de-DE" sz="3200" b="1" dirty="0">
                <a:solidFill>
                  <a:srgbClr val="FFC000"/>
                </a:solidFill>
              </a:rPr>
              <a:t> GIS </a:t>
            </a:r>
            <a:r>
              <a:rPr lang="de-DE" sz="3200" b="1" dirty="0" err="1">
                <a:solidFill>
                  <a:srgbClr val="FFC000"/>
                </a:solidFill>
              </a:rPr>
              <a:t>dla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podróżnych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powracających</a:t>
            </a:r>
            <a:r>
              <a:rPr lang="de-DE" sz="3200" b="1" dirty="0">
                <a:solidFill>
                  <a:srgbClr val="FFC000"/>
                </a:solidFill>
              </a:rPr>
              <a:t> z </a:t>
            </a:r>
            <a:r>
              <a:rPr lang="de-DE" sz="3200" b="1" dirty="0" err="1">
                <a:solidFill>
                  <a:srgbClr val="FFC000"/>
                </a:solidFill>
              </a:rPr>
              <a:t>podróży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zagranicznych</a:t>
            </a:r>
            <a:endParaRPr lang="de-DE" sz="3200" b="1" dirty="0">
              <a:solidFill>
                <a:srgbClr val="FFC000"/>
              </a:solidFill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215776" y="1769040"/>
            <a:ext cx="9505056" cy="51181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just"/>
            <a:r>
              <a:rPr lang="de-DE" sz="2000" dirty="0"/>
              <a:t>Po </a:t>
            </a:r>
            <a:r>
              <a:rPr lang="de-DE" sz="2000" dirty="0" err="1"/>
              <a:t>powrocie</a:t>
            </a:r>
            <a:r>
              <a:rPr lang="de-DE" sz="2000" dirty="0"/>
              <a:t> </a:t>
            </a:r>
            <a:r>
              <a:rPr lang="de-DE" sz="2000" dirty="0" err="1"/>
              <a:t>zaleca</a:t>
            </a:r>
            <a:r>
              <a:rPr lang="de-DE" sz="2000" dirty="0"/>
              <a:t> </a:t>
            </a:r>
            <a:r>
              <a:rPr lang="de-DE" sz="2000" dirty="0" err="1"/>
              <a:t>się</a:t>
            </a:r>
            <a:r>
              <a:rPr lang="de-DE" sz="2000" dirty="0"/>
              <a:t> </a:t>
            </a:r>
            <a:r>
              <a:rPr lang="de-DE" sz="2000" dirty="0" err="1"/>
              <a:t>przez</a:t>
            </a:r>
            <a:r>
              <a:rPr lang="de-DE" sz="2000" dirty="0"/>
              <a:t> 14 </a:t>
            </a:r>
            <a:r>
              <a:rPr lang="de-DE" sz="2000" dirty="0" err="1"/>
              <a:t>dni</a:t>
            </a:r>
            <a:r>
              <a:rPr lang="de-DE" sz="2000" dirty="0"/>
              <a:t> </a:t>
            </a:r>
            <a:r>
              <a:rPr lang="de-DE" sz="2000" dirty="0" err="1"/>
              <a:t>kontrolę</a:t>
            </a:r>
            <a:r>
              <a:rPr lang="de-DE" sz="2000" dirty="0"/>
              <a:t> </a:t>
            </a:r>
            <a:r>
              <a:rPr lang="de-DE" sz="2000" dirty="0" err="1"/>
              <a:t>swojego</a:t>
            </a:r>
            <a:r>
              <a:rPr lang="de-DE" sz="2000" dirty="0"/>
              <a:t> </a:t>
            </a:r>
            <a:r>
              <a:rPr lang="de-DE" sz="2000" dirty="0" err="1"/>
              <a:t>stanu</a:t>
            </a:r>
            <a:r>
              <a:rPr lang="de-DE" sz="2000" dirty="0"/>
              <a:t> </a:t>
            </a:r>
            <a:r>
              <a:rPr lang="de-DE" sz="2000" dirty="0" err="1"/>
              <a:t>zdrowia</a:t>
            </a:r>
            <a:r>
              <a:rPr lang="de-DE" sz="2000" dirty="0"/>
              <a:t>: </a:t>
            </a:r>
            <a:r>
              <a:rPr lang="de-DE" sz="2000" dirty="0" err="1"/>
              <a:t>codzienne</a:t>
            </a:r>
            <a:r>
              <a:rPr lang="de-DE" sz="2000" dirty="0"/>
              <a:t> </a:t>
            </a:r>
            <a:r>
              <a:rPr lang="de-DE" sz="2000" dirty="0" err="1"/>
              <a:t>mierzenie</a:t>
            </a:r>
            <a:r>
              <a:rPr lang="de-DE" sz="2000" dirty="0"/>
              <a:t> </a:t>
            </a:r>
            <a:r>
              <a:rPr lang="de-DE" sz="2000" dirty="0" err="1"/>
              <a:t>temperatury</a:t>
            </a:r>
            <a:r>
              <a:rPr lang="de-DE" sz="2000" dirty="0"/>
              <a:t> </a:t>
            </a:r>
            <a:r>
              <a:rPr lang="de-DE" sz="2000" dirty="0" err="1"/>
              <a:t>ciała</a:t>
            </a:r>
            <a:r>
              <a:rPr lang="de-DE" sz="2000" dirty="0"/>
              <a:t> </a:t>
            </a:r>
            <a:r>
              <a:rPr lang="de-DE" sz="2000" dirty="0" err="1"/>
              <a:t>oraz</a:t>
            </a:r>
            <a:r>
              <a:rPr lang="de-DE" sz="2000" dirty="0"/>
              <a:t> </a:t>
            </a:r>
            <a:r>
              <a:rPr lang="de-DE" sz="2000" dirty="0" err="1"/>
              <a:t>ocena</a:t>
            </a:r>
            <a:r>
              <a:rPr lang="de-DE" sz="2000" dirty="0"/>
              <a:t> </a:t>
            </a:r>
            <a:r>
              <a:rPr lang="de-DE" sz="2000" dirty="0" err="1"/>
              <a:t>występowania</a:t>
            </a:r>
            <a:r>
              <a:rPr lang="de-DE" sz="2000" dirty="0"/>
              <a:t> </a:t>
            </a:r>
            <a:r>
              <a:rPr lang="de-DE" sz="2000" dirty="0" err="1"/>
              <a:t>objawów</a:t>
            </a:r>
            <a:r>
              <a:rPr lang="de-DE" sz="2000" dirty="0"/>
              <a:t> </a:t>
            </a:r>
            <a:r>
              <a:rPr lang="de-DE" sz="2000" dirty="0" err="1"/>
              <a:t>grypopodobnych</a:t>
            </a:r>
            <a:r>
              <a:rPr lang="de-DE" sz="2000" dirty="0"/>
              <a:t> (</a:t>
            </a:r>
            <a:r>
              <a:rPr lang="de-DE" sz="2000" dirty="0" err="1"/>
              <a:t>złe</a:t>
            </a:r>
            <a:r>
              <a:rPr lang="de-DE" sz="2000" dirty="0"/>
              <a:t> </a:t>
            </a:r>
            <a:r>
              <a:rPr lang="de-DE" sz="2000" dirty="0" err="1"/>
              <a:t>samopoczucie</a:t>
            </a:r>
            <a:r>
              <a:rPr lang="de-DE" sz="2000" dirty="0"/>
              <a:t>, </a:t>
            </a:r>
            <a:r>
              <a:rPr lang="de-DE" sz="2000" dirty="0" err="1"/>
              <a:t>bóle</a:t>
            </a:r>
            <a:r>
              <a:rPr lang="de-DE" sz="2000" dirty="0"/>
              <a:t> </a:t>
            </a:r>
            <a:r>
              <a:rPr lang="de-DE" sz="2000" dirty="0" err="1"/>
              <a:t>mięśniowe</a:t>
            </a:r>
            <a:r>
              <a:rPr lang="de-DE" sz="2000" dirty="0"/>
              <a:t>, </a:t>
            </a:r>
            <a:r>
              <a:rPr lang="de-DE" sz="2000" dirty="0" err="1"/>
              <a:t>kaszel</a:t>
            </a:r>
            <a:r>
              <a:rPr lang="de-DE" sz="2000" dirty="0"/>
              <a:t>, </a:t>
            </a:r>
            <a:r>
              <a:rPr lang="de-DE" sz="2000" dirty="0" err="1"/>
              <a:t>gorączka</a:t>
            </a:r>
            <a:r>
              <a:rPr lang="de-DE" sz="2000" dirty="0" smtClean="0"/>
              <a:t>).</a:t>
            </a:r>
            <a:endParaRPr lang="pl-PL" sz="2000" dirty="0" smtClean="0"/>
          </a:p>
          <a:p>
            <a:pPr lvl="0" algn="just"/>
            <a:endParaRPr lang="de-DE" sz="2000" dirty="0"/>
          </a:p>
          <a:p>
            <a:pPr lvl="0" algn="just"/>
            <a:r>
              <a:rPr lang="de-DE" sz="2000" dirty="0"/>
              <a:t>W </a:t>
            </a:r>
            <a:r>
              <a:rPr lang="de-DE" sz="2000" dirty="0" err="1"/>
              <a:t>razie</a:t>
            </a:r>
            <a:r>
              <a:rPr lang="de-DE" sz="2000" dirty="0"/>
              <a:t> </a:t>
            </a:r>
            <a:r>
              <a:rPr lang="de-DE" sz="2000" dirty="0" err="1"/>
              <a:t>wystąpienia</a:t>
            </a:r>
            <a:r>
              <a:rPr lang="de-DE" sz="2000" dirty="0"/>
              <a:t> </a:t>
            </a:r>
            <a:r>
              <a:rPr lang="de-DE" sz="2000" dirty="0" err="1"/>
              <a:t>gorączki</a:t>
            </a:r>
            <a:r>
              <a:rPr lang="de-DE" sz="2000" dirty="0"/>
              <a:t>, </a:t>
            </a:r>
            <a:r>
              <a:rPr lang="de-DE" sz="2000" dirty="0" err="1"/>
              <a:t>kaszlu</a:t>
            </a:r>
            <a:r>
              <a:rPr lang="de-DE" sz="2000" dirty="0"/>
              <a:t>, </a:t>
            </a:r>
            <a:r>
              <a:rPr lang="de-DE" sz="2000" dirty="0" err="1"/>
              <a:t>duszności</a:t>
            </a:r>
            <a:r>
              <a:rPr lang="de-DE" sz="2000" dirty="0"/>
              <a:t> </a:t>
            </a:r>
            <a:r>
              <a:rPr lang="de-DE" sz="2000" dirty="0" err="1"/>
              <a:t>lub</a:t>
            </a:r>
            <a:r>
              <a:rPr lang="de-DE" sz="2000" dirty="0"/>
              <a:t> </a:t>
            </a:r>
            <a:r>
              <a:rPr lang="de-DE" sz="2000" dirty="0" err="1"/>
              <a:t>problemów</a:t>
            </a:r>
            <a:r>
              <a:rPr lang="de-DE" sz="2000" dirty="0"/>
              <a:t> z </a:t>
            </a:r>
            <a:r>
              <a:rPr lang="de-DE" sz="2000" dirty="0" err="1"/>
              <a:t>oddychaniem</a:t>
            </a:r>
            <a:r>
              <a:rPr lang="de-DE" sz="2000" dirty="0"/>
              <a:t> w </a:t>
            </a:r>
            <a:r>
              <a:rPr lang="de-DE" sz="2000" dirty="0" err="1"/>
              <a:t>ciągu</a:t>
            </a:r>
            <a:r>
              <a:rPr lang="de-DE" sz="2000" dirty="0"/>
              <a:t> 14 </a:t>
            </a:r>
            <a:r>
              <a:rPr lang="de-DE" sz="2000" dirty="0" err="1"/>
              <a:t>dni</a:t>
            </a:r>
            <a:r>
              <a:rPr lang="de-DE" sz="2000" dirty="0"/>
              <a:t> </a:t>
            </a:r>
            <a:r>
              <a:rPr lang="de-DE" sz="2000" dirty="0" err="1"/>
              <a:t>po</a:t>
            </a:r>
            <a:r>
              <a:rPr lang="de-DE" sz="2000" dirty="0"/>
              <a:t> </a:t>
            </a:r>
            <a:r>
              <a:rPr lang="de-DE" sz="2000" dirty="0" err="1"/>
              <a:t>powrocie</a:t>
            </a:r>
            <a:r>
              <a:rPr lang="de-DE" sz="2000" dirty="0"/>
              <a:t> z Chin, </a:t>
            </a:r>
            <a:r>
              <a:rPr lang="de-DE" sz="2000" dirty="0" err="1"/>
              <a:t>północnej</a:t>
            </a:r>
            <a:r>
              <a:rPr lang="de-DE" sz="2000" dirty="0"/>
              <a:t> </a:t>
            </a:r>
            <a:r>
              <a:rPr lang="de-DE" sz="2000" dirty="0" err="1"/>
              <a:t>części</a:t>
            </a:r>
            <a:r>
              <a:rPr lang="de-DE" sz="2000" dirty="0"/>
              <a:t> </a:t>
            </a:r>
            <a:r>
              <a:rPr lang="de-DE" sz="2000" dirty="0" err="1"/>
              <a:t>Włoch</a:t>
            </a:r>
            <a:r>
              <a:rPr lang="de-DE" sz="2000" dirty="0"/>
              <a:t>, Korei </a:t>
            </a:r>
            <a:r>
              <a:rPr lang="de-DE" sz="2000" dirty="0" err="1"/>
              <a:t>Południowej</a:t>
            </a:r>
            <a:r>
              <a:rPr lang="de-DE" sz="2000" dirty="0"/>
              <a:t> </a:t>
            </a:r>
            <a:r>
              <a:rPr lang="de-DE" sz="2000" dirty="0" err="1"/>
              <a:t>oraz</a:t>
            </a:r>
            <a:r>
              <a:rPr lang="de-DE" sz="2000" dirty="0"/>
              <a:t> </a:t>
            </a:r>
            <a:r>
              <a:rPr lang="de-DE" sz="2000" dirty="0" err="1"/>
              <a:t>innych</a:t>
            </a:r>
            <a:r>
              <a:rPr lang="de-DE" sz="2000" dirty="0"/>
              <a:t> </a:t>
            </a:r>
            <a:r>
              <a:rPr lang="de-DE" sz="2000" dirty="0" err="1"/>
              <a:t>krajów</a:t>
            </a:r>
            <a:r>
              <a:rPr lang="de-DE" sz="2000" dirty="0"/>
              <a:t> </a:t>
            </a:r>
            <a:r>
              <a:rPr lang="de-DE" sz="2000" dirty="0" err="1"/>
              <a:t>dotkniętych</a:t>
            </a:r>
            <a:r>
              <a:rPr lang="de-DE" sz="2000" dirty="0"/>
              <a:t> </a:t>
            </a:r>
            <a:r>
              <a:rPr lang="de-DE" sz="2000" dirty="0" err="1" smtClean="0"/>
              <a:t>epidemią</a:t>
            </a:r>
            <a:r>
              <a:rPr lang="de-DE" sz="2000" dirty="0" smtClean="0"/>
              <a:t>, </a:t>
            </a:r>
            <a:r>
              <a:rPr lang="de-DE" sz="2000" dirty="0" err="1"/>
              <a:t>należy</a:t>
            </a:r>
            <a:r>
              <a:rPr lang="de-DE" sz="2000" dirty="0"/>
              <a:t> </a:t>
            </a:r>
            <a:r>
              <a:rPr lang="de-DE" sz="2000" dirty="0" err="1"/>
              <a:t>bezzwłocznie</a:t>
            </a:r>
            <a:r>
              <a:rPr lang="de-DE" sz="2000" dirty="0"/>
              <a:t> </a:t>
            </a:r>
            <a:r>
              <a:rPr lang="de-DE" sz="2000" dirty="0" err="1"/>
              <a:t>telefonicznie</a:t>
            </a:r>
            <a:r>
              <a:rPr lang="de-DE" sz="2000" dirty="0"/>
              <a:t> </a:t>
            </a:r>
            <a:r>
              <a:rPr lang="de-DE" sz="2000" dirty="0" err="1"/>
              <a:t>powiadomić</a:t>
            </a:r>
            <a:r>
              <a:rPr lang="de-DE" sz="2000" dirty="0"/>
              <a:t> </a:t>
            </a:r>
            <a:r>
              <a:rPr lang="de-DE" sz="2000" dirty="0" err="1"/>
              <a:t>stację</a:t>
            </a:r>
            <a:r>
              <a:rPr lang="de-DE" sz="2000" dirty="0"/>
              <a:t> </a:t>
            </a:r>
            <a:r>
              <a:rPr lang="de-DE" sz="2000" dirty="0" err="1"/>
              <a:t>sanitarno-epidemiologiczną</a:t>
            </a:r>
            <a:r>
              <a:rPr lang="de-DE" sz="2000" dirty="0"/>
              <a:t> </a:t>
            </a:r>
            <a:r>
              <a:rPr lang="de-DE" sz="2000" dirty="0" err="1"/>
              <a:t>lub</a:t>
            </a:r>
            <a:r>
              <a:rPr lang="de-DE" sz="2000" dirty="0"/>
              <a:t> </a:t>
            </a:r>
            <a:r>
              <a:rPr lang="de-DE" sz="2000" dirty="0" err="1"/>
              <a:t>zgłosić</a:t>
            </a:r>
            <a:r>
              <a:rPr lang="de-DE" sz="2000" dirty="0"/>
              <a:t> </a:t>
            </a:r>
            <a:r>
              <a:rPr lang="de-DE" sz="2000" dirty="0" err="1"/>
              <a:t>się</a:t>
            </a:r>
            <a:r>
              <a:rPr lang="de-DE" sz="2000" dirty="0"/>
              <a:t> do </a:t>
            </a:r>
            <a:r>
              <a:rPr lang="de-DE" sz="2000" dirty="0" err="1"/>
              <a:t>oddziału</a:t>
            </a:r>
            <a:r>
              <a:rPr lang="de-DE" sz="2000" dirty="0"/>
              <a:t> </a:t>
            </a:r>
            <a:r>
              <a:rPr lang="de-DE" sz="2000" dirty="0" err="1"/>
              <a:t>zakaźnego</a:t>
            </a:r>
            <a:r>
              <a:rPr lang="de-DE" sz="2000" dirty="0"/>
              <a:t>, </a:t>
            </a:r>
            <a:r>
              <a:rPr lang="de-DE" sz="2000" dirty="0" err="1"/>
              <a:t>gdzie</a:t>
            </a:r>
            <a:r>
              <a:rPr lang="de-DE" sz="2000" dirty="0"/>
              <a:t> </a:t>
            </a:r>
            <a:r>
              <a:rPr lang="de-DE" sz="2000" dirty="0" err="1"/>
              <a:t>określony</a:t>
            </a:r>
            <a:r>
              <a:rPr lang="de-DE" sz="2000" dirty="0"/>
              <a:t> </a:t>
            </a:r>
            <a:r>
              <a:rPr lang="de-DE" sz="2000" dirty="0" err="1"/>
              <a:t>zostanie</a:t>
            </a:r>
            <a:r>
              <a:rPr lang="de-DE" sz="2000" dirty="0"/>
              <a:t> </a:t>
            </a:r>
            <a:r>
              <a:rPr lang="de-DE" sz="2000" dirty="0" err="1"/>
              <a:t>dalszy</a:t>
            </a:r>
            <a:r>
              <a:rPr lang="de-DE" sz="2000" dirty="0"/>
              <a:t> </a:t>
            </a:r>
            <a:r>
              <a:rPr lang="de-DE" sz="2000" dirty="0" err="1"/>
              <a:t>tryb</a:t>
            </a:r>
            <a:r>
              <a:rPr lang="de-DE" sz="2000" dirty="0"/>
              <a:t> </a:t>
            </a:r>
            <a:r>
              <a:rPr lang="de-DE" sz="2000" dirty="0" err="1"/>
              <a:t>postępowania</a:t>
            </a:r>
            <a:r>
              <a:rPr lang="de-DE" sz="2000" dirty="0"/>
              <a:t> </a:t>
            </a:r>
            <a:r>
              <a:rPr lang="de-DE" sz="2000" dirty="0" err="1"/>
              <a:t>medycznego</a:t>
            </a:r>
            <a:r>
              <a:rPr lang="de-DE" sz="2000" dirty="0" smtClean="0"/>
              <a:t>.</a:t>
            </a:r>
            <a:endParaRPr lang="pl-PL" sz="2000" dirty="0" smtClean="0"/>
          </a:p>
          <a:p>
            <a:pPr lvl="0" algn="just"/>
            <a:endParaRPr lang="de-DE" sz="2000" dirty="0"/>
          </a:p>
          <a:p>
            <a:pPr lvl="0" algn="just"/>
            <a:r>
              <a:rPr lang="de-DE" sz="2000" dirty="0"/>
              <a:t>W </a:t>
            </a:r>
            <a:r>
              <a:rPr lang="de-DE" sz="2000" dirty="0" err="1"/>
              <a:t>razie</a:t>
            </a:r>
            <a:r>
              <a:rPr lang="de-DE" sz="2000" dirty="0"/>
              <a:t> </a:t>
            </a:r>
            <a:r>
              <a:rPr lang="de-DE" sz="2000" dirty="0" err="1"/>
              <a:t>kontaktu</a:t>
            </a:r>
            <a:r>
              <a:rPr lang="de-DE" sz="2000" dirty="0"/>
              <a:t> z </a:t>
            </a:r>
            <a:r>
              <a:rPr lang="de-DE" sz="2000" dirty="0" err="1"/>
              <a:t>osobą</a:t>
            </a:r>
            <a:r>
              <a:rPr lang="de-DE" sz="2000" dirty="0"/>
              <a:t> </a:t>
            </a:r>
            <a:r>
              <a:rPr lang="de-DE" sz="2000" dirty="0" err="1"/>
              <a:t>chorą</a:t>
            </a:r>
            <a:r>
              <a:rPr lang="de-DE" sz="2000" dirty="0"/>
              <a:t> </a:t>
            </a:r>
            <a:r>
              <a:rPr lang="de-DE" sz="2000" dirty="0" err="1"/>
              <a:t>lub</a:t>
            </a:r>
            <a:r>
              <a:rPr lang="de-DE" sz="2000" dirty="0"/>
              <a:t> </a:t>
            </a:r>
            <a:r>
              <a:rPr lang="de-DE" sz="2000" dirty="0" err="1"/>
              <a:t>zakażoną</a:t>
            </a:r>
            <a:r>
              <a:rPr lang="de-DE" sz="2000" dirty="0"/>
              <a:t> COVID-19, </a:t>
            </a:r>
            <a:r>
              <a:rPr lang="de-DE" sz="2000" dirty="0" err="1"/>
              <a:t>należy</a:t>
            </a:r>
            <a:r>
              <a:rPr lang="de-DE" sz="2000" dirty="0"/>
              <a:t> </a:t>
            </a:r>
            <a:r>
              <a:rPr lang="de-DE" sz="2000" dirty="0" err="1"/>
              <a:t>bezzwłocznie</a:t>
            </a:r>
            <a:r>
              <a:rPr lang="de-DE" sz="2000" dirty="0"/>
              <a:t>, </a:t>
            </a:r>
            <a:r>
              <a:rPr lang="de-DE" sz="2000" dirty="0" err="1"/>
              <a:t>telefonicznie</a:t>
            </a:r>
            <a:r>
              <a:rPr lang="de-DE" sz="2000" dirty="0"/>
              <a:t> </a:t>
            </a:r>
            <a:r>
              <a:rPr lang="de-DE" sz="2000" dirty="0" err="1"/>
              <a:t>powiadomić</a:t>
            </a:r>
            <a:r>
              <a:rPr lang="de-DE" sz="2000" dirty="0"/>
              <a:t> </a:t>
            </a:r>
            <a:r>
              <a:rPr lang="de-DE" sz="2000" dirty="0" err="1"/>
              <a:t>stację</a:t>
            </a:r>
            <a:r>
              <a:rPr lang="de-DE" sz="2000" dirty="0"/>
              <a:t> </a:t>
            </a:r>
            <a:r>
              <a:rPr lang="de-DE" sz="2000" dirty="0" err="1"/>
              <a:t>sanitarno-epidemiologiczną</a:t>
            </a:r>
            <a:r>
              <a:rPr lang="de-DE" sz="20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b="1" dirty="0" err="1">
                <a:solidFill>
                  <a:srgbClr val="FFC000"/>
                </a:solidFill>
              </a:rPr>
              <a:t>Kiedy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pojawiają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się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objawy</a:t>
            </a:r>
            <a:r>
              <a:rPr lang="de-DE" sz="3200" b="1" dirty="0">
                <a:solidFill>
                  <a:srgbClr val="FFC000"/>
                </a:solidFill>
              </a:rPr>
              <a:t>.....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lnSpc>
                <a:spcPct val="160000"/>
              </a:lnSpc>
              <a:buNone/>
            </a:pPr>
            <a:r>
              <a:rPr lang="de-DE" sz="2000" kern="1200" dirty="0" err="1">
                <a:latin typeface="Verdana"/>
              </a:rPr>
              <a:t>Wszystkie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osoby</a:t>
            </a:r>
            <a:r>
              <a:rPr lang="de-DE" sz="2000" kern="1200" dirty="0">
                <a:latin typeface="Verdana"/>
              </a:rPr>
              <a:t>, u  </a:t>
            </a:r>
            <a:r>
              <a:rPr lang="de-DE" sz="2000" kern="1200" dirty="0" err="1">
                <a:latin typeface="Verdana"/>
              </a:rPr>
              <a:t>których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pojawią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się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objawy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kliniczne</a:t>
            </a:r>
            <a:r>
              <a:rPr lang="de-DE" sz="2000" kern="1200" dirty="0">
                <a:latin typeface="Verdana"/>
              </a:rPr>
              <a:t> , a </a:t>
            </a:r>
            <a:r>
              <a:rPr lang="de-DE" sz="2000" kern="1200" dirty="0" err="1">
                <a:latin typeface="Verdana"/>
              </a:rPr>
              <a:t>są</a:t>
            </a:r>
            <a:r>
              <a:rPr lang="de-DE" sz="2000" kern="1200" dirty="0">
                <a:latin typeface="Verdana"/>
              </a:rPr>
              <a:t> w </a:t>
            </a:r>
            <a:r>
              <a:rPr lang="de-DE" sz="2000" kern="1200" dirty="0" err="1">
                <a:latin typeface="Verdana"/>
              </a:rPr>
              <a:t>grupie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ryzyka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zachowania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muszą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być</a:t>
            </a:r>
            <a:r>
              <a:rPr lang="de-DE" sz="2000" kern="1200" dirty="0">
                <a:latin typeface="Verdana"/>
              </a:rPr>
              <a:t>  </a:t>
            </a:r>
            <a:r>
              <a:rPr lang="de-DE" sz="2000" kern="1200" dirty="0" err="1">
                <a:latin typeface="Verdana"/>
              </a:rPr>
              <a:t>przebadane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pod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kątem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zakażenia</a:t>
            </a:r>
            <a:r>
              <a:rPr lang="de-DE" sz="2000" kern="1200" dirty="0">
                <a:latin typeface="Verdana"/>
              </a:rPr>
              <a:t> COVID-19 – </a:t>
            </a:r>
            <a:r>
              <a:rPr lang="de-DE" sz="2000" kern="1200" dirty="0" err="1">
                <a:latin typeface="Verdana"/>
              </a:rPr>
              <a:t>konieczne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są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badania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laboratoryjne</a:t>
            </a:r>
            <a:r>
              <a:rPr lang="de-DE" sz="2000" kern="1200" dirty="0">
                <a:latin typeface="Verdana"/>
              </a:rPr>
              <a:t>.</a:t>
            </a:r>
          </a:p>
          <a:p>
            <a:pPr lvl="0">
              <a:lnSpc>
                <a:spcPct val="160000"/>
              </a:lnSpc>
              <a:buNone/>
            </a:pPr>
            <a:r>
              <a:rPr lang="de-DE" sz="2000" b="1" kern="1200" dirty="0" err="1">
                <a:solidFill>
                  <a:srgbClr val="FF6600"/>
                </a:solidFill>
                <a:latin typeface="Verdana"/>
              </a:rPr>
              <a:t>Objawy</a:t>
            </a:r>
            <a:r>
              <a:rPr lang="de-DE" sz="2000" b="1" kern="1200" dirty="0">
                <a:solidFill>
                  <a:srgbClr val="FF6600"/>
                </a:solidFill>
                <a:latin typeface="Verdana"/>
              </a:rPr>
              <a:t>:</a:t>
            </a:r>
          </a:p>
          <a:p>
            <a:pPr lvl="0">
              <a:lnSpc>
                <a:spcPct val="160000"/>
              </a:lnSpc>
              <a:buNone/>
            </a:pPr>
            <a:r>
              <a:rPr lang="de-DE" sz="2000" kern="1200" dirty="0" err="1">
                <a:latin typeface="Verdana"/>
              </a:rPr>
              <a:t>Najczęściej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są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to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suchy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kaszel</a:t>
            </a:r>
            <a:r>
              <a:rPr lang="de-DE" sz="2000" kern="1200" dirty="0">
                <a:latin typeface="Verdana"/>
              </a:rPr>
              <a:t> i  </a:t>
            </a:r>
            <a:r>
              <a:rPr lang="de-DE" sz="2000" kern="1200" dirty="0" err="1">
                <a:latin typeface="Verdana"/>
              </a:rPr>
              <a:t>gorączka</a:t>
            </a:r>
            <a:r>
              <a:rPr lang="de-DE" sz="2000" kern="1200" dirty="0">
                <a:latin typeface="Verdana"/>
              </a:rPr>
              <a:t> (</a:t>
            </a:r>
            <a:r>
              <a:rPr lang="de-DE" sz="2000" kern="1200" dirty="0" err="1">
                <a:latin typeface="Verdana"/>
              </a:rPr>
              <a:t>temp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pow</a:t>
            </a:r>
            <a:r>
              <a:rPr lang="de-DE" sz="2000" kern="1200" dirty="0">
                <a:latin typeface="Verdana"/>
              </a:rPr>
              <a:t> 38 </a:t>
            </a:r>
            <a:r>
              <a:rPr lang="de-DE" sz="2000" kern="1200" dirty="0" err="1">
                <a:latin typeface="Verdana"/>
              </a:rPr>
              <a:t>st</a:t>
            </a:r>
            <a:r>
              <a:rPr lang="de-DE" sz="2000" kern="1200" dirty="0">
                <a:latin typeface="Verdana"/>
              </a:rPr>
              <a:t> C),</a:t>
            </a:r>
          </a:p>
          <a:p>
            <a:pPr lvl="0">
              <a:lnSpc>
                <a:spcPct val="160000"/>
              </a:lnSpc>
              <a:buNone/>
            </a:pPr>
            <a:r>
              <a:rPr lang="de-DE" sz="2000" kern="1200" dirty="0" err="1">
                <a:latin typeface="Verdana"/>
              </a:rPr>
              <a:t>Często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ból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mięśni</a:t>
            </a:r>
            <a:r>
              <a:rPr lang="de-DE" sz="2000" kern="1200" dirty="0">
                <a:latin typeface="Verdana"/>
              </a:rPr>
              <a:t> , </a:t>
            </a:r>
            <a:r>
              <a:rPr lang="de-DE" sz="2000" kern="1200" dirty="0" err="1">
                <a:latin typeface="Verdana"/>
              </a:rPr>
              <a:t>duszność</a:t>
            </a:r>
            <a:r>
              <a:rPr lang="de-DE" sz="2000" kern="1200" dirty="0">
                <a:latin typeface="Verdana"/>
              </a:rPr>
              <a:t>, </a:t>
            </a:r>
            <a:r>
              <a:rPr lang="de-DE" sz="2000" kern="1200" dirty="0" err="1">
                <a:latin typeface="Verdana"/>
              </a:rPr>
              <a:t>ogólne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osłabienie</a:t>
            </a:r>
            <a:r>
              <a:rPr lang="de-DE" sz="2000" kern="1200" dirty="0">
                <a:latin typeface="Verdana"/>
              </a:rPr>
              <a:t> i </a:t>
            </a:r>
            <a:r>
              <a:rPr lang="de-DE" sz="2000" kern="1200" dirty="0" err="1">
                <a:latin typeface="Verdana"/>
              </a:rPr>
              <a:t>złe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sampoczucie</a:t>
            </a:r>
            <a:r>
              <a:rPr lang="de-DE" sz="2000" kern="1200" dirty="0">
                <a:latin typeface="Verdana"/>
              </a:rPr>
              <a:t>,  </a:t>
            </a:r>
          </a:p>
          <a:p>
            <a:pPr lvl="0">
              <a:lnSpc>
                <a:spcPct val="160000"/>
              </a:lnSpc>
              <a:buNone/>
            </a:pPr>
            <a:r>
              <a:rPr lang="de-DE" sz="2000" kern="1200" dirty="0" err="1">
                <a:latin typeface="Verdana"/>
              </a:rPr>
              <a:t>Rzadziej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ból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głowy</a:t>
            </a:r>
            <a:r>
              <a:rPr lang="de-DE" sz="2000" kern="1200" dirty="0">
                <a:latin typeface="Verdana"/>
              </a:rPr>
              <a:t>, </a:t>
            </a:r>
            <a:r>
              <a:rPr lang="de-DE" sz="2000" kern="1200" dirty="0" smtClean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krwioplucie</a:t>
            </a:r>
            <a:r>
              <a:rPr lang="de-DE" sz="2000" kern="1200" dirty="0">
                <a:latin typeface="Verdana"/>
              </a:rPr>
              <a:t>, </a:t>
            </a:r>
            <a:r>
              <a:rPr lang="de-DE" sz="2000" kern="1200" dirty="0" err="1">
                <a:latin typeface="Verdana"/>
              </a:rPr>
              <a:t>wilgotny</a:t>
            </a:r>
            <a:r>
              <a:rPr lang="de-DE" sz="2000" kern="1200" dirty="0">
                <a:latin typeface="Verdana"/>
              </a:rPr>
              <a:t> </a:t>
            </a:r>
            <a:r>
              <a:rPr lang="de-DE" sz="2000" kern="1200" dirty="0" err="1">
                <a:latin typeface="Verdana"/>
              </a:rPr>
              <a:t>kaszel</a:t>
            </a:r>
            <a:endParaRPr lang="de-DE" sz="2000" kern="1200" dirty="0">
              <a:latin typeface="Verdan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43768" y="1700999"/>
            <a:ext cx="5544616" cy="3904659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l">
              <a:lnSpc>
                <a:spcPct val="160000"/>
              </a:lnSpc>
              <a:buNone/>
            </a:pPr>
            <a:r>
              <a:rPr lang="pl-PL" sz="1600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SARS COV 2 (</a:t>
            </a:r>
            <a:r>
              <a:rPr lang="pl-PL" sz="1200" i="1" kern="1200" dirty="0" err="1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Severe</a:t>
            </a:r>
            <a:r>
              <a:rPr lang="pl-PL" sz="1200" i="1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 </a:t>
            </a:r>
            <a:r>
              <a:rPr lang="pl-PL" sz="1200" i="1" kern="1200" dirty="0" err="1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Acute</a:t>
            </a:r>
            <a:r>
              <a:rPr lang="pl-PL" sz="1200" i="1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 Respiratory Syndrom </a:t>
            </a:r>
            <a:r>
              <a:rPr lang="pl-PL" sz="1200" i="1" kern="1200" dirty="0" err="1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Coronavirus</a:t>
            </a:r>
            <a:r>
              <a:rPr lang="pl-PL" sz="1200" i="1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 2</a:t>
            </a:r>
            <a:r>
              <a:rPr lang="pl-PL" sz="1600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) [grupa beta]</a:t>
            </a:r>
          </a:p>
          <a:p>
            <a:pPr algn="l">
              <a:lnSpc>
                <a:spcPct val="160000"/>
              </a:lnSpc>
            </a:pPr>
            <a:r>
              <a:rPr lang="pl-PL" sz="1600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nowy zmutowany wirus pochodzenia prawdopodobnie odzwierzęcego </a:t>
            </a:r>
          </a:p>
          <a:p>
            <a:pPr algn="l">
              <a:lnSpc>
                <a:spcPct val="160000"/>
              </a:lnSpc>
            </a:pPr>
            <a:r>
              <a:rPr lang="pl-PL" sz="1600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ma wysokie powinowactwo do komórek nabłonkowych dolnego </a:t>
            </a:r>
            <a:r>
              <a:rPr lang="pl-PL" sz="1600" kern="1200" dirty="0" err="1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odc.dróg</a:t>
            </a:r>
            <a:r>
              <a:rPr lang="pl-PL" sz="1600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 oddechowych, głębiej penetruje układ oddechowy i zakaża pęcherzyki płucne co u </a:t>
            </a:r>
            <a:r>
              <a:rPr lang="pl-PL" sz="1600" b="1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NIEKTÓRYCH</a:t>
            </a:r>
            <a:r>
              <a:rPr lang="pl-PL" sz="1600" kern="1200" dirty="0" smtClean="0">
                <a:effectLst>
                  <a:outerShdw dist="17961" dir="2700000">
                    <a:scrgbClr r="0" g="0" b="0"/>
                  </a:outerShdw>
                </a:effectLst>
                <a:latin typeface="Verdana"/>
              </a:rPr>
              <a:t> chorych powoduje cięższy przebieg choroby.</a:t>
            </a:r>
            <a:endParaRPr lang="pl-PL" sz="1600" kern="1200" dirty="0">
              <a:effectLst>
                <a:outerShdw dist="17961" dir="2700000">
                  <a:scrgbClr r="0" g="0" b="0"/>
                </a:outerShdw>
              </a:effectLst>
              <a:latin typeface="Verdana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03999" y="439956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bany" pitchFamily="18"/>
                <a:cs typeface="Tahoma" pitchFamily="2"/>
              </a:rPr>
              <a:t>Czym</a:t>
            </a: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bany" pitchFamily="18"/>
                <a:cs typeface="Tahoma" pitchFamily="2"/>
              </a:rPr>
              <a:t> </a:t>
            </a:r>
            <a:r>
              <a:rPr kumimoji="0" lang="de-D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bany" pitchFamily="18"/>
                <a:cs typeface="Tahoma" pitchFamily="2"/>
              </a:rPr>
              <a:t>jest</a:t>
            </a: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bany" pitchFamily="18"/>
                <a:cs typeface="Tahoma" pitchFamily="2"/>
              </a:rPr>
              <a:t> </a:t>
            </a:r>
            <a:r>
              <a:rPr kumimoji="0" lang="de-D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bany" pitchFamily="18"/>
                <a:cs typeface="Tahoma" pitchFamily="2"/>
              </a:rPr>
              <a:t>nowy</a:t>
            </a: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bany" pitchFamily="18"/>
                <a:cs typeface="Tahoma" pitchFamily="2"/>
              </a:rPr>
              <a:t> </a:t>
            </a: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bany" pitchFamily="18"/>
                <a:cs typeface="Tahoma" pitchFamily="2"/>
              </a:rPr>
              <a:t>k</a:t>
            </a:r>
            <a:r>
              <a:rPr kumimoji="0" lang="de-D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bany" pitchFamily="18"/>
                <a:cs typeface="Tahoma" pitchFamily="2"/>
              </a:rPr>
              <a:t>oronawirus</a:t>
            </a: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bany" pitchFamily="18"/>
                <a:cs typeface="Tahoma" pitchFamily="2"/>
              </a:rPr>
              <a:t> SARS</a:t>
            </a: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bany" pitchFamily="18"/>
                <a:cs typeface="Tahoma" pitchFamily="2"/>
              </a:rPr>
              <a:t>-</a:t>
            </a: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bany" pitchFamily="18"/>
                <a:cs typeface="Tahoma" pitchFamily="2"/>
              </a:rPr>
              <a:t>COV 2 </a:t>
            </a:r>
            <a:r>
              <a:rPr kumimoji="0" lang="de-D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bany" pitchFamily="18"/>
                <a:cs typeface="Tahoma" pitchFamily="2"/>
              </a:rPr>
              <a:t>powodujący</a:t>
            </a: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bany" pitchFamily="18"/>
                <a:cs typeface="Tahoma" pitchFamily="2"/>
              </a:rPr>
              <a:t>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bany"/>
                <a:ea typeface="Tahoma" pitchFamily="34"/>
                <a:cs typeface="Tahoma" pitchFamily="2"/>
              </a:rPr>
              <a:t>COVID-1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/>
                <a:ea typeface="Tahoma" pitchFamily="34"/>
                <a:cs typeface="Tahoma" pitchFamily="2"/>
              </a:rPr>
              <a:t>9</a:t>
            </a: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bany" pitchFamily="18"/>
                <a:cs typeface="Tahoma" pitchFamily="2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0056">
            <a:off x="5554735" y="1684791"/>
            <a:ext cx="4033193" cy="5284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b="1" dirty="0" err="1">
                <a:solidFill>
                  <a:srgbClr val="FFC000"/>
                </a:solidFill>
              </a:rPr>
              <a:t>Kiedy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pojawią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się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objawy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kaszel</a:t>
            </a:r>
            <a:r>
              <a:rPr lang="de-DE" sz="3200" b="1" dirty="0">
                <a:solidFill>
                  <a:srgbClr val="FFC000"/>
                </a:solidFill>
              </a:rPr>
              <a:t>, </a:t>
            </a:r>
            <a:r>
              <a:rPr lang="de-DE" sz="3200" b="1" dirty="0" err="1">
                <a:solidFill>
                  <a:srgbClr val="FFC000"/>
                </a:solidFill>
              </a:rPr>
              <a:t>gorączka</a:t>
            </a:r>
            <a:r>
              <a:rPr lang="de-DE" sz="3200" b="1" dirty="0">
                <a:solidFill>
                  <a:srgbClr val="FFC000"/>
                </a:solidFill>
              </a:rPr>
              <a:t>, </a:t>
            </a:r>
            <a:r>
              <a:rPr lang="de-DE" sz="3200" b="1" dirty="0" err="1">
                <a:solidFill>
                  <a:srgbClr val="FFC000"/>
                </a:solidFill>
              </a:rPr>
              <a:t>duszność</a:t>
            </a:r>
            <a:endParaRPr lang="de-DE" sz="3200" b="1" dirty="0">
              <a:solidFill>
                <a:srgbClr val="FFC000"/>
              </a:solidFill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343440" y="1794125"/>
            <a:ext cx="9071640" cy="56581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z="2000" dirty="0" err="1"/>
              <a:t>Pozostań</a:t>
            </a:r>
            <a:r>
              <a:rPr lang="de-DE" sz="2000" dirty="0"/>
              <a:t> w </a:t>
            </a:r>
            <a:r>
              <a:rPr lang="de-DE" sz="2000" dirty="0" err="1"/>
              <a:t>domu</a:t>
            </a:r>
            <a:r>
              <a:rPr lang="de-DE" sz="2000" dirty="0"/>
              <a:t> – nie </a:t>
            </a:r>
            <a:r>
              <a:rPr lang="de-DE" sz="2000" dirty="0" err="1"/>
              <a:t>zakażaj</a:t>
            </a:r>
            <a:r>
              <a:rPr lang="de-DE" sz="2000" dirty="0"/>
              <a:t> </a:t>
            </a:r>
            <a:r>
              <a:rPr lang="de-DE" sz="2000" dirty="0" err="1"/>
              <a:t>innych</a:t>
            </a:r>
            <a:endParaRPr lang="de-DE" sz="2000" dirty="0"/>
          </a:p>
          <a:p>
            <a:pPr lvl="0"/>
            <a:r>
              <a:rPr lang="de-DE" sz="2000" dirty="0" err="1"/>
              <a:t>Skontaktuj</a:t>
            </a:r>
            <a:r>
              <a:rPr lang="de-DE" sz="2000" dirty="0"/>
              <a:t> </a:t>
            </a:r>
            <a:r>
              <a:rPr lang="de-DE" sz="2000" dirty="0" err="1"/>
              <a:t>się</a:t>
            </a:r>
            <a:r>
              <a:rPr lang="de-DE" sz="2000" dirty="0"/>
              <a:t> </a:t>
            </a:r>
            <a:r>
              <a:rPr lang="de-DE" sz="2000" dirty="0" err="1"/>
              <a:t>ze</a:t>
            </a:r>
            <a:r>
              <a:rPr lang="de-DE" sz="2000" dirty="0"/>
              <a:t> </a:t>
            </a:r>
            <a:r>
              <a:rPr lang="de-DE" sz="2000" dirty="0" err="1"/>
              <a:t>stacją</a:t>
            </a:r>
            <a:r>
              <a:rPr lang="de-DE" sz="2000" dirty="0"/>
              <a:t> </a:t>
            </a:r>
            <a:r>
              <a:rPr lang="de-DE" sz="2000" dirty="0" err="1"/>
              <a:t>sanitarno</a:t>
            </a:r>
            <a:r>
              <a:rPr lang="de-DE" sz="2000" dirty="0"/>
              <a:t> – </a:t>
            </a:r>
            <a:r>
              <a:rPr lang="de-DE" sz="2000" dirty="0" err="1"/>
              <a:t>epidemiologiczną</a:t>
            </a:r>
            <a:r>
              <a:rPr lang="de-DE" sz="2000" dirty="0"/>
              <a:t> – </a:t>
            </a:r>
            <a:r>
              <a:rPr lang="de-DE" sz="2000" dirty="0" err="1"/>
              <a:t>trzeba</a:t>
            </a:r>
            <a:r>
              <a:rPr lang="de-DE" sz="2000" dirty="0"/>
              <a:t> </a:t>
            </a:r>
            <a:r>
              <a:rPr lang="de-DE" sz="2000" dirty="0" err="1"/>
              <a:t>zrobić</a:t>
            </a:r>
            <a:r>
              <a:rPr lang="de-DE" sz="2000" dirty="0"/>
              <a:t> </a:t>
            </a:r>
            <a:r>
              <a:rPr lang="de-DE" sz="2000" dirty="0" err="1"/>
              <a:t>badania</a:t>
            </a:r>
            <a:r>
              <a:rPr lang="de-DE" sz="2000" dirty="0"/>
              <a:t> i </a:t>
            </a:r>
            <a:r>
              <a:rPr lang="de-DE" sz="2000" dirty="0" err="1"/>
              <a:t>ustalić</a:t>
            </a:r>
            <a:r>
              <a:rPr lang="de-DE" sz="2000" dirty="0"/>
              <a:t> </a:t>
            </a:r>
            <a:r>
              <a:rPr lang="de-DE" sz="2000" dirty="0" err="1"/>
              <a:t>osoby</a:t>
            </a:r>
            <a:r>
              <a:rPr lang="de-DE" sz="2000" dirty="0"/>
              <a:t> z </a:t>
            </a:r>
            <a:r>
              <a:rPr lang="de-DE" sz="2000" dirty="0" err="1"/>
              <a:t>kontaktu</a:t>
            </a:r>
            <a:r>
              <a:rPr lang="de-DE" sz="2000" dirty="0"/>
              <a:t> (</a:t>
            </a:r>
            <a:r>
              <a:rPr lang="de-DE" sz="2000" dirty="0" err="1"/>
              <a:t>tel</a:t>
            </a:r>
            <a:r>
              <a:rPr lang="de-DE" sz="2000" dirty="0"/>
              <a:t> 502 171 171)</a:t>
            </a:r>
          </a:p>
          <a:p>
            <a:pPr lvl="0"/>
            <a:r>
              <a:rPr lang="de-DE" sz="2000" dirty="0" err="1"/>
              <a:t>Wg</a:t>
            </a:r>
            <a:r>
              <a:rPr lang="de-DE" sz="2000" dirty="0"/>
              <a:t> GIS: </a:t>
            </a:r>
            <a:r>
              <a:rPr lang="pl-PL" sz="2000" dirty="0" smtClean="0"/>
              <a:t>p</a:t>
            </a:r>
            <a:r>
              <a:rPr lang="de-DE" sz="2000" dirty="0" err="1" smtClean="0"/>
              <a:t>acjent</a:t>
            </a:r>
            <a:r>
              <a:rPr lang="de-DE" sz="2000" dirty="0" smtClean="0"/>
              <a:t> </a:t>
            </a:r>
            <a:r>
              <a:rPr lang="pl-PL" sz="2000" dirty="0" smtClean="0"/>
              <a:t>z objawami </a:t>
            </a:r>
            <a:r>
              <a:rPr lang="de-DE" sz="2000" dirty="0" err="1" smtClean="0"/>
              <a:t>powinien</a:t>
            </a:r>
            <a:r>
              <a:rPr lang="de-DE" sz="2000" dirty="0" smtClean="0"/>
              <a:t> </a:t>
            </a:r>
            <a:r>
              <a:rPr lang="de-DE" sz="2000" dirty="0" err="1"/>
              <a:t>być</a:t>
            </a:r>
            <a:r>
              <a:rPr lang="de-DE" sz="2000" dirty="0"/>
              <a:t> </a:t>
            </a:r>
            <a:r>
              <a:rPr lang="de-DE" sz="2000" dirty="0" err="1"/>
              <a:t>hospitalizowany</a:t>
            </a:r>
            <a:r>
              <a:rPr lang="de-DE" sz="2000" dirty="0"/>
              <a:t> w </a:t>
            </a:r>
            <a:r>
              <a:rPr lang="de-DE" sz="2000" dirty="0" err="1"/>
              <a:t>oddziale</a:t>
            </a:r>
            <a:r>
              <a:rPr lang="de-DE" sz="2000" dirty="0"/>
              <a:t> </a:t>
            </a:r>
            <a:r>
              <a:rPr lang="de-DE" sz="2000" dirty="0" err="1"/>
              <a:t>zakaźnym</a:t>
            </a:r>
            <a:r>
              <a:rPr lang="de-DE" sz="2000" dirty="0"/>
              <a:t> (</a:t>
            </a:r>
            <a:r>
              <a:rPr lang="de-DE" sz="2000" dirty="0" err="1"/>
              <a:t>obserwacyjno-zakaźnym</a:t>
            </a:r>
            <a:r>
              <a:rPr lang="de-DE" sz="2000" dirty="0"/>
              <a:t>) z </a:t>
            </a:r>
            <a:r>
              <a:rPr lang="de-DE" sz="2000" dirty="0" err="1"/>
              <a:t>zapewnieniem</a:t>
            </a:r>
            <a:r>
              <a:rPr lang="de-DE" sz="2000" dirty="0"/>
              <a:t> </a:t>
            </a:r>
            <a:r>
              <a:rPr lang="de-DE" sz="2000" dirty="0" err="1"/>
              <a:t>warunków</a:t>
            </a:r>
            <a:r>
              <a:rPr lang="de-DE" sz="2000" dirty="0"/>
              <a:t> </a:t>
            </a:r>
            <a:r>
              <a:rPr lang="de-DE" sz="2000" dirty="0" err="1"/>
              <a:t>izolacji</a:t>
            </a:r>
            <a:r>
              <a:rPr lang="de-DE" sz="2000" dirty="0"/>
              <a:t> </a:t>
            </a:r>
            <a:r>
              <a:rPr lang="de-DE" sz="2000" dirty="0" err="1"/>
              <a:t>oddechowej</a:t>
            </a:r>
            <a:r>
              <a:rPr lang="de-DE" sz="2000" dirty="0"/>
              <a:t> i </a:t>
            </a:r>
            <a:r>
              <a:rPr lang="de-DE" sz="2000" dirty="0" err="1"/>
              <a:t>ścisłego</a:t>
            </a:r>
            <a:r>
              <a:rPr lang="de-DE" sz="2000" dirty="0"/>
              <a:t> </a:t>
            </a:r>
            <a:r>
              <a:rPr lang="de-DE" sz="2000" dirty="0" err="1"/>
              <a:t>reżimu</a:t>
            </a:r>
            <a:r>
              <a:rPr lang="de-DE" sz="2000" dirty="0"/>
              <a:t> </a:t>
            </a:r>
            <a:r>
              <a:rPr lang="de-DE" sz="2000" dirty="0" err="1" smtClean="0"/>
              <a:t>sanitarnego</a:t>
            </a:r>
            <a:endParaRPr lang="de-DE" sz="2000" dirty="0"/>
          </a:p>
          <a:p>
            <a:pPr lvl="0"/>
            <a:r>
              <a:rPr lang="de-DE" sz="2000" dirty="0" err="1"/>
              <a:t>Jeśli</a:t>
            </a:r>
            <a:r>
              <a:rPr lang="de-DE" sz="2000" dirty="0"/>
              <a:t> </a:t>
            </a:r>
            <a:r>
              <a:rPr lang="de-DE" sz="2000" dirty="0" err="1"/>
              <a:t>bardzo</a:t>
            </a:r>
            <a:r>
              <a:rPr lang="de-DE" sz="2000" dirty="0"/>
              <a:t> </a:t>
            </a:r>
            <a:r>
              <a:rPr lang="de-DE" sz="2000" dirty="0" err="1"/>
              <a:t>źle</a:t>
            </a:r>
            <a:r>
              <a:rPr lang="de-DE" sz="2000" dirty="0"/>
              <a:t> </a:t>
            </a:r>
            <a:r>
              <a:rPr lang="de-DE" sz="2000" dirty="0" err="1"/>
              <a:t>się</a:t>
            </a:r>
            <a:r>
              <a:rPr lang="de-DE" sz="2000" dirty="0"/>
              <a:t> </a:t>
            </a:r>
            <a:r>
              <a:rPr lang="de-DE" sz="2000" dirty="0" err="1"/>
              <a:t>czujesz</a:t>
            </a:r>
            <a:r>
              <a:rPr lang="de-DE" sz="2000" dirty="0"/>
              <a:t> </a:t>
            </a:r>
            <a:r>
              <a:rPr lang="de-DE" sz="2000" dirty="0" err="1"/>
              <a:t>zgłoś</a:t>
            </a:r>
            <a:r>
              <a:rPr lang="de-DE" sz="2000" dirty="0"/>
              <a:t> </a:t>
            </a:r>
            <a:r>
              <a:rPr lang="de-DE" sz="2000" dirty="0" err="1"/>
              <a:t>się</a:t>
            </a:r>
            <a:r>
              <a:rPr lang="de-DE" sz="2000" dirty="0"/>
              <a:t> na </a:t>
            </a:r>
            <a:r>
              <a:rPr lang="de-DE" sz="2000" dirty="0" err="1"/>
              <a:t>Izbę</a:t>
            </a:r>
            <a:r>
              <a:rPr lang="de-DE" sz="2000" dirty="0"/>
              <a:t> do </a:t>
            </a:r>
            <a:r>
              <a:rPr lang="de-DE" sz="2000" dirty="0" err="1"/>
              <a:t>Szpitala</a:t>
            </a:r>
            <a:r>
              <a:rPr lang="de-DE" sz="2000" dirty="0"/>
              <a:t> </a:t>
            </a:r>
            <a:r>
              <a:rPr lang="de-DE" sz="2000" dirty="0" err="1"/>
              <a:t>Zakaźnego</a:t>
            </a:r>
            <a:r>
              <a:rPr lang="de-DE" sz="2000" dirty="0"/>
              <a:t> – </a:t>
            </a:r>
            <a:r>
              <a:rPr lang="de-DE" sz="2000" dirty="0" err="1" smtClean="0"/>
              <a:t>ul</a:t>
            </a:r>
            <a:r>
              <a:rPr lang="pl-PL" sz="2000" dirty="0" smtClean="0"/>
              <a:t>.</a:t>
            </a:r>
            <a:r>
              <a:rPr lang="de-DE" sz="2000" dirty="0" smtClean="0"/>
              <a:t> </a:t>
            </a:r>
            <a:r>
              <a:rPr lang="de-DE" sz="2000" dirty="0" err="1"/>
              <a:t>Wolska</a:t>
            </a:r>
            <a:r>
              <a:rPr lang="de-DE" sz="2000" dirty="0"/>
              <a:t> 37 w </a:t>
            </a:r>
            <a:r>
              <a:rPr lang="de-DE" sz="2000" dirty="0" err="1" smtClean="0"/>
              <a:t>Warszawie</a:t>
            </a:r>
            <a:endParaRPr lang="de-DE" sz="2000" dirty="0"/>
          </a:p>
          <a:p>
            <a:pPr lvl="0"/>
            <a:r>
              <a:rPr lang="de-DE" sz="2000" u="sng" dirty="0"/>
              <a:t>Nie </a:t>
            </a:r>
            <a:r>
              <a:rPr lang="de-DE" sz="2000" u="sng" dirty="0" err="1"/>
              <a:t>należy</a:t>
            </a:r>
            <a:r>
              <a:rPr lang="de-DE" sz="2000" u="sng" dirty="0"/>
              <a:t> </a:t>
            </a:r>
            <a:r>
              <a:rPr lang="de-DE" sz="2000" u="sng" dirty="0" err="1"/>
              <a:t>zgłaszać</a:t>
            </a:r>
            <a:r>
              <a:rPr lang="de-DE" sz="2000" u="sng" dirty="0"/>
              <a:t> </a:t>
            </a:r>
            <a:r>
              <a:rPr lang="de-DE" sz="2000" u="sng" dirty="0" err="1"/>
              <a:t>się</a:t>
            </a:r>
            <a:r>
              <a:rPr lang="de-DE" sz="2000" u="sng" dirty="0"/>
              <a:t> do </a:t>
            </a:r>
            <a:r>
              <a:rPr lang="de-DE" sz="2000" u="sng" dirty="0" err="1"/>
              <a:t>Lekarza</a:t>
            </a:r>
            <a:r>
              <a:rPr lang="de-DE" sz="2000" u="sng" dirty="0"/>
              <a:t> </a:t>
            </a:r>
            <a:r>
              <a:rPr lang="de-DE" sz="2000" u="sng" dirty="0" err="1"/>
              <a:t>Pierwszego</a:t>
            </a:r>
            <a:r>
              <a:rPr lang="de-DE" sz="2000" u="sng" dirty="0"/>
              <a:t> </a:t>
            </a:r>
            <a:r>
              <a:rPr lang="de-DE" sz="2000" u="sng" dirty="0" err="1"/>
              <a:t>Kontaktu</a:t>
            </a:r>
            <a:r>
              <a:rPr lang="de-DE" sz="2000" u="sng" dirty="0"/>
              <a:t> </a:t>
            </a:r>
            <a:r>
              <a:rPr lang="de-DE" sz="2000" u="sng" dirty="0" err="1"/>
              <a:t>ani</a:t>
            </a:r>
            <a:r>
              <a:rPr lang="de-DE" sz="2000" u="sng" dirty="0"/>
              <a:t> na SOR </a:t>
            </a:r>
            <a:r>
              <a:rPr lang="de-DE" sz="2000" dirty="0"/>
              <a:t>– </a:t>
            </a:r>
            <a:r>
              <a:rPr lang="de-DE" sz="2000" dirty="0" err="1"/>
              <a:t>ryzyko</a:t>
            </a:r>
            <a:r>
              <a:rPr lang="de-DE" sz="2000" dirty="0"/>
              <a:t> </a:t>
            </a:r>
            <a:r>
              <a:rPr lang="de-DE" sz="2000" dirty="0" err="1"/>
              <a:t>zakażenia</a:t>
            </a:r>
            <a:r>
              <a:rPr lang="de-DE" sz="2000" dirty="0"/>
              <a:t> </a:t>
            </a:r>
            <a:r>
              <a:rPr lang="de-DE" sz="2000" dirty="0" err="1"/>
              <a:t>starszych</a:t>
            </a:r>
            <a:r>
              <a:rPr lang="de-DE" sz="2000" dirty="0"/>
              <a:t> </a:t>
            </a:r>
            <a:r>
              <a:rPr lang="de-DE" sz="2000" dirty="0" err="1" smtClean="0"/>
              <a:t>osób</a:t>
            </a:r>
            <a:endParaRPr lang="de-DE" sz="2000" dirty="0"/>
          </a:p>
          <a:p>
            <a:pPr lvl="0"/>
            <a:r>
              <a:rPr lang="de-DE" sz="2000" dirty="0" err="1"/>
              <a:t>Jeśli</a:t>
            </a:r>
            <a:r>
              <a:rPr lang="de-DE" sz="2000" dirty="0"/>
              <a:t> </a:t>
            </a:r>
            <a:r>
              <a:rPr lang="de-DE" sz="2000" dirty="0" err="1"/>
              <a:t>zgłosisz</a:t>
            </a:r>
            <a:r>
              <a:rPr lang="de-DE" sz="2000" dirty="0"/>
              <a:t> </a:t>
            </a:r>
            <a:r>
              <a:rPr lang="de-DE" sz="2000" dirty="0" err="1"/>
              <a:t>się</a:t>
            </a:r>
            <a:r>
              <a:rPr lang="de-DE" sz="2000" dirty="0"/>
              <a:t> na </a:t>
            </a:r>
            <a:r>
              <a:rPr lang="de-DE" sz="2000" dirty="0" smtClean="0"/>
              <a:t>S</a:t>
            </a:r>
            <a:r>
              <a:rPr lang="pl-PL" sz="2000" dirty="0" smtClean="0"/>
              <a:t>OR</a:t>
            </a:r>
            <a:r>
              <a:rPr lang="de-DE" sz="2000" dirty="0" smtClean="0"/>
              <a:t> </a:t>
            </a:r>
            <a:r>
              <a:rPr lang="de-DE" sz="2000" dirty="0" err="1"/>
              <a:t>lub</a:t>
            </a:r>
            <a:r>
              <a:rPr lang="de-DE" sz="2000" dirty="0"/>
              <a:t> do </a:t>
            </a:r>
            <a:r>
              <a:rPr lang="de-DE" sz="2000" dirty="0" err="1"/>
              <a:t>lekarza</a:t>
            </a:r>
            <a:r>
              <a:rPr lang="de-DE" sz="2000" dirty="0"/>
              <a:t> </a:t>
            </a:r>
            <a:r>
              <a:rPr lang="de-DE" sz="2000" dirty="0" err="1"/>
              <a:t>rodzinnego</a:t>
            </a:r>
            <a:r>
              <a:rPr lang="de-DE" sz="2000" dirty="0"/>
              <a:t> </a:t>
            </a:r>
            <a:r>
              <a:rPr lang="de-DE" sz="2000" dirty="0" err="1"/>
              <a:t>będziesz</a:t>
            </a:r>
            <a:r>
              <a:rPr lang="de-DE" sz="2000" dirty="0"/>
              <a:t> </a:t>
            </a:r>
            <a:r>
              <a:rPr lang="de-DE" sz="2000" dirty="0" err="1"/>
              <a:t>musiał</a:t>
            </a:r>
            <a:r>
              <a:rPr lang="de-DE" sz="2000" dirty="0"/>
              <a:t> </a:t>
            </a:r>
            <a:r>
              <a:rPr lang="de-DE" sz="2000" dirty="0" err="1"/>
              <a:t>specjalną</a:t>
            </a:r>
            <a:r>
              <a:rPr lang="de-DE" sz="2000" dirty="0"/>
              <a:t> </a:t>
            </a:r>
            <a:r>
              <a:rPr lang="de-DE" sz="2000" dirty="0" err="1"/>
              <a:t>karetką</a:t>
            </a:r>
            <a:r>
              <a:rPr lang="de-DE" sz="2000" dirty="0"/>
              <a:t> </a:t>
            </a:r>
            <a:r>
              <a:rPr lang="de-DE" sz="2000" dirty="0" err="1"/>
              <a:t>pojechać</a:t>
            </a:r>
            <a:r>
              <a:rPr lang="de-DE" sz="2000" dirty="0"/>
              <a:t> do </a:t>
            </a:r>
            <a:r>
              <a:rPr lang="de-DE" sz="2000" dirty="0" err="1"/>
              <a:t>szpiatala</a:t>
            </a:r>
            <a:r>
              <a:rPr lang="de-DE" sz="2000" dirty="0"/>
              <a:t> </a:t>
            </a:r>
            <a:r>
              <a:rPr lang="de-DE" sz="2000" dirty="0" err="1"/>
              <a:t>zakaźnego</a:t>
            </a:r>
            <a:r>
              <a:rPr lang="de-DE" sz="2000" dirty="0"/>
              <a:t>, </a:t>
            </a:r>
            <a:r>
              <a:rPr lang="de-DE" sz="2000" dirty="0" err="1"/>
              <a:t>co</a:t>
            </a:r>
            <a:r>
              <a:rPr lang="de-DE" sz="2000" dirty="0"/>
              <a:t> </a:t>
            </a:r>
            <a:r>
              <a:rPr lang="de-DE" sz="2000" dirty="0" err="1"/>
              <a:t>wydłuży</a:t>
            </a:r>
            <a:r>
              <a:rPr lang="de-DE" sz="2000" dirty="0"/>
              <a:t> </a:t>
            </a:r>
            <a:r>
              <a:rPr lang="de-DE" sz="2000" dirty="0" err="1"/>
              <a:t>czas</a:t>
            </a:r>
            <a:r>
              <a:rPr lang="de-DE" sz="2000" dirty="0"/>
              <a:t> do </a:t>
            </a:r>
            <a:r>
              <a:rPr lang="de-DE" sz="2000" dirty="0" err="1"/>
              <a:t>wykonania</a:t>
            </a:r>
            <a:r>
              <a:rPr lang="de-DE" sz="2000" dirty="0"/>
              <a:t> </a:t>
            </a:r>
            <a:r>
              <a:rPr lang="de-DE" sz="2000" dirty="0" err="1"/>
              <a:t>niezbędnych</a:t>
            </a:r>
            <a:r>
              <a:rPr lang="de-DE" sz="2000" dirty="0"/>
              <a:t> </a:t>
            </a:r>
            <a:r>
              <a:rPr lang="de-DE" sz="2000" dirty="0" err="1" smtClean="0"/>
              <a:t>badań</a:t>
            </a:r>
            <a:endParaRPr lang="de-D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b="1" dirty="0" err="1">
                <a:solidFill>
                  <a:srgbClr val="FFC000"/>
                </a:solidFill>
                <a:latin typeface="Albany"/>
              </a:rPr>
              <a:t>Leczenie</a:t>
            </a:r>
            <a:r>
              <a:rPr lang="de-DE" sz="3200" b="1" dirty="0">
                <a:solidFill>
                  <a:srgbClr val="FFC000"/>
                </a:solidFill>
                <a:latin typeface="Albany"/>
              </a:rPr>
              <a:t> - </a:t>
            </a:r>
            <a:r>
              <a:rPr lang="de-DE" sz="3200" b="1" kern="1200" dirty="0">
                <a:solidFill>
                  <a:srgbClr val="FFC000"/>
                </a:solidFill>
                <a:latin typeface="Albany"/>
                <a:ea typeface="Tahoma" pitchFamily="34"/>
              </a:rPr>
              <a:t>COVID-19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277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just"/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Brak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swoistego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leczenia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zakażenia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SARS 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COV</a:t>
            </a:r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</a:t>
            </a:r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Układ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immunologiczny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osoby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zdrowej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sam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zwalcza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infekcję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nie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należy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mu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przeszkadzać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 algn="just"/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1/ </a:t>
            </a:r>
            <a:r>
              <a:rPr lang="pl-PL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dpoczynek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stres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i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wysiłek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fizyczny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zwiększają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ryzyko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namnażania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wirusa</a:t>
            </a:r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2/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picie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dużej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ilości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płynów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ryzyko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odwodnienia</a:t>
            </a:r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3/</a:t>
            </a:r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przeciwgorączkowe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przeciwbólowe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paracetamol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3 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x500mg, 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NSLPZ (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np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Ibuprofen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3x 200mg ) w </a:t>
            </a:r>
            <a:r>
              <a:rPr lang="de-DE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razie</a:t>
            </a:r>
            <a:r>
              <a:rPr lang="de-D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gorączki</a:t>
            </a:r>
            <a:r>
              <a:rPr lang="pl-P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1" dirty="0" err="1">
                <a:solidFill>
                  <a:srgbClr val="FFC000"/>
                </a:solidFill>
              </a:rPr>
              <a:t>Leczenie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</a:rPr>
              <a:t>cd</a:t>
            </a:r>
            <a:r>
              <a:rPr lang="pl-PL" b="1" dirty="0" smtClean="0">
                <a:solidFill>
                  <a:srgbClr val="FFC000"/>
                </a:solidFill>
              </a:rPr>
              <a:t>.</a:t>
            </a: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097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Zwykle przy niepowikłanym przebiegu następuje poprawa i ustąpienie gorączki</a:t>
            </a:r>
          </a:p>
          <a:p>
            <a:pPr lvl="0"/>
            <a:r>
              <a:rPr lang="de-DE"/>
              <a:t>Jeśli pod 3 dobach leczenia utrzymuje się gorączka lub nastepuje nasilenie objawów może to świadczyć o powikłaniach  </a:t>
            </a:r>
          </a:p>
          <a:p>
            <a:pPr lvl="0"/>
            <a:r>
              <a:rPr lang="de-DE"/>
              <a:t>Utrzymująca się gorączka i kaszel mogą świadczyć o zapaleniu płuc – co wymaga antybiotykoterapii.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1" dirty="0">
                <a:solidFill>
                  <a:srgbClr val="FFC000"/>
                </a:solidFill>
              </a:rPr>
              <a:t>PODSUMOWANIE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just"/>
            <a:r>
              <a:rPr lang="pl-PL" sz="2400" dirty="0" smtClean="0"/>
              <a:t>Nie należy popadać w panikę</a:t>
            </a:r>
          </a:p>
          <a:p>
            <a:pPr lvl="0" algn="just"/>
            <a:r>
              <a:rPr lang="pl-PL" sz="2400" dirty="0" smtClean="0"/>
              <a:t>Trzeba zachowywać się racjonalnie</a:t>
            </a:r>
          </a:p>
          <a:p>
            <a:pPr lvl="0" algn="just"/>
            <a:r>
              <a:rPr lang="pl-PL" sz="2400" dirty="0" smtClean="0"/>
              <a:t>Na podstawie dostępnych danych można stwierdzić, że dla większości osób zdrowych choroba </a:t>
            </a:r>
            <a:r>
              <a:rPr lang="pl-PL" sz="2400" b="1" u="sng" dirty="0" smtClean="0"/>
              <a:t>nie jest zagrożeniem zdrowia i życia</a:t>
            </a:r>
          </a:p>
          <a:p>
            <a:pPr lvl="0" algn="just"/>
            <a:r>
              <a:rPr lang="pl-PL" sz="2400" dirty="0" smtClean="0"/>
              <a:t>Można i </a:t>
            </a:r>
            <a:r>
              <a:rPr lang="pl-PL" sz="2400" b="1" dirty="0" smtClean="0"/>
              <a:t>należy jej zapobiegać stosując proste zasady</a:t>
            </a:r>
            <a:endParaRPr lang="pl-PL" sz="2400" dirty="0" smtClean="0"/>
          </a:p>
          <a:p>
            <a:pPr lvl="0" algn="just"/>
            <a:r>
              <a:rPr lang="pl-PL" sz="2400" dirty="0" smtClean="0"/>
              <a:t>Sytuacja jest dynamiczna i należy śledzić na bieżąco napływające dane ze sprawdzonych źródeł: GIS, Ministerstwo Zdrowia, WHO</a:t>
            </a:r>
            <a:endParaRPr lang="pl-PL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-108595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b="1" dirty="0"/>
              <a:t>EPIDEMIOLOGIA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4248072" y="4643933"/>
            <a:ext cx="5832553" cy="129614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715963" lvl="0" indent="-715963">
              <a:lnSpc>
                <a:spcPct val="160000"/>
              </a:lnSpc>
              <a:buNone/>
            </a:pPr>
            <a:r>
              <a:rPr lang="de-DE" sz="1400" b="1" kern="1200" dirty="0" err="1" smtClean="0">
                <a:latin typeface="Verdana"/>
              </a:rPr>
              <a:t>Polska</a:t>
            </a:r>
            <a:r>
              <a:rPr lang="de-DE" sz="1200" b="1" kern="1200" dirty="0" smtClean="0">
                <a:latin typeface="Verdana"/>
              </a:rPr>
              <a:t> </a:t>
            </a:r>
            <a:r>
              <a:rPr lang="pl-PL" sz="1200" b="1" kern="1200" dirty="0" smtClean="0">
                <a:latin typeface="Verdana"/>
              </a:rPr>
              <a:t>  - p</a:t>
            </a:r>
            <a:r>
              <a:rPr lang="de-DE" sz="1200" b="1" kern="1200" dirty="0" err="1" smtClean="0">
                <a:latin typeface="Verdana"/>
              </a:rPr>
              <a:t>rzebadano</a:t>
            </a:r>
            <a:r>
              <a:rPr lang="de-DE" sz="1200" b="1" kern="1200" dirty="0" smtClean="0">
                <a:latin typeface="Verdana"/>
              </a:rPr>
              <a:t> </a:t>
            </a:r>
            <a:r>
              <a:rPr lang="de-DE" sz="1200" b="1" kern="1200" dirty="0">
                <a:latin typeface="Verdana"/>
              </a:rPr>
              <a:t>208 </a:t>
            </a:r>
            <a:r>
              <a:rPr lang="de-DE" sz="1200" b="1" kern="1200" dirty="0" err="1">
                <a:latin typeface="Verdana"/>
              </a:rPr>
              <a:t>próbek</a:t>
            </a:r>
            <a:r>
              <a:rPr lang="de-DE" sz="1200" b="1" kern="1200" dirty="0">
                <a:latin typeface="Verdana"/>
              </a:rPr>
              <a:t>,  3603 </a:t>
            </a:r>
            <a:r>
              <a:rPr lang="de-DE" sz="1200" b="1" kern="1200" dirty="0" err="1">
                <a:latin typeface="Verdana"/>
              </a:rPr>
              <a:t>podjerzanych</a:t>
            </a:r>
            <a:r>
              <a:rPr lang="de-DE" sz="1200" b="1" kern="1200" dirty="0">
                <a:latin typeface="Verdana"/>
              </a:rPr>
              <a:t> (</a:t>
            </a:r>
            <a:r>
              <a:rPr lang="de-DE" sz="1200" b="1" kern="1200" dirty="0" err="1">
                <a:latin typeface="Verdana"/>
              </a:rPr>
              <a:t>hospitalizacja</a:t>
            </a:r>
            <a:r>
              <a:rPr lang="de-DE" sz="1200" b="1" kern="1200" dirty="0">
                <a:latin typeface="Verdana"/>
              </a:rPr>
              <a:t>, </a:t>
            </a:r>
            <a:r>
              <a:rPr lang="de-DE" sz="1200" b="1" kern="1200" dirty="0" err="1">
                <a:latin typeface="Verdana"/>
              </a:rPr>
              <a:t>kwarantanna</a:t>
            </a:r>
            <a:r>
              <a:rPr lang="de-DE" sz="1200" b="1" kern="1200" dirty="0">
                <a:latin typeface="Verdana"/>
              </a:rPr>
              <a:t>, </a:t>
            </a:r>
            <a:r>
              <a:rPr lang="de-DE" sz="1200" b="1" kern="1200" dirty="0" err="1">
                <a:latin typeface="Verdana"/>
              </a:rPr>
              <a:t>nadzór</a:t>
            </a:r>
            <a:r>
              <a:rPr lang="de-DE" sz="1200" b="1" kern="1200" dirty="0">
                <a:latin typeface="Verdana"/>
              </a:rPr>
              <a:t> </a:t>
            </a:r>
            <a:r>
              <a:rPr lang="de-DE" sz="1200" b="1" kern="1200" dirty="0" err="1">
                <a:latin typeface="Verdana"/>
              </a:rPr>
              <a:t>epidemiologiczny</a:t>
            </a:r>
            <a:r>
              <a:rPr lang="de-DE" sz="1200" b="1" kern="1200" dirty="0" smtClean="0">
                <a:latin typeface="Verdana"/>
              </a:rPr>
              <a:t>)</a:t>
            </a:r>
            <a:r>
              <a:rPr lang="pl-PL" sz="1200" b="1" kern="1200" dirty="0" smtClean="0">
                <a:latin typeface="Verdana"/>
              </a:rPr>
              <a:t>, </a:t>
            </a:r>
            <a:r>
              <a:rPr lang="de-DE" sz="1200" b="1" kern="1200" dirty="0" smtClean="0">
                <a:latin typeface="Verdana"/>
              </a:rPr>
              <a:t> </a:t>
            </a:r>
            <a:r>
              <a:rPr lang="de-DE" sz="1200" b="1" kern="1200" dirty="0">
                <a:latin typeface="Verdana"/>
              </a:rPr>
              <a:t>146 </a:t>
            </a:r>
            <a:r>
              <a:rPr lang="de-DE" sz="1200" b="1" kern="1200" dirty="0" err="1">
                <a:latin typeface="Verdana"/>
              </a:rPr>
              <a:t>hospitalizacja</a:t>
            </a:r>
            <a:r>
              <a:rPr lang="de-DE" sz="1200" b="1" kern="1200" dirty="0" smtClean="0">
                <a:latin typeface="Verdana"/>
              </a:rPr>
              <a:t>.</a:t>
            </a:r>
            <a:r>
              <a:rPr lang="pl-PL" sz="1200" b="1" kern="1200" dirty="0" smtClean="0">
                <a:latin typeface="Verdana"/>
              </a:rPr>
              <a:t>                                                          </a:t>
            </a:r>
            <a:r>
              <a:rPr lang="pl-PL" sz="1600" b="1" u="sng" kern="1200" dirty="0" smtClean="0">
                <a:latin typeface="Verdana"/>
              </a:rPr>
              <a:t>BRAK POTWIERDZONYCH PRZYPADKÓW</a:t>
            </a:r>
            <a:endParaRPr lang="de-DE" sz="1200" b="1" u="sng" kern="1200" dirty="0">
              <a:latin typeface="Verdan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84" y="1043533"/>
            <a:ext cx="36861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224" y="1115541"/>
            <a:ext cx="5472608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tekstu 2"/>
          <p:cNvSpPr txBox="1">
            <a:spLocks/>
          </p:cNvSpPr>
          <p:nvPr/>
        </p:nvSpPr>
        <p:spPr>
          <a:xfrm>
            <a:off x="143768" y="6300117"/>
            <a:ext cx="9721080" cy="8640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432000" marR="0" lvl="0" indent="-324000" defTabSz="914400" rtl="0" eaLnBrk="1" fontAlgn="auto" latinLnBrk="0" hangingPunct="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GRYPA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</a:t>
            </a: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-</a:t>
            </a: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s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ezon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2018/2019 43 MLN </a:t>
            </a: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na 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ŚWIECIE</a:t>
            </a: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, h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ospitalizacje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 647 000 , 61 TYS ZGONÓW</a:t>
            </a: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</a:t>
            </a:r>
          </a:p>
          <a:p>
            <a:pPr marL="432000" marR="0" lvl="0" indent="-324000" defTabSz="914400" rtl="0" eaLnBrk="1" fontAlgn="auto" latinLnBrk="0" hangingPunct="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Polska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2019/2020 - 3mln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chorych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na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grypę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, 8%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populacji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(80 x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wiecej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niż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COV Wuhan,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zgony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 50-150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osob</a:t>
            </a: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/</a:t>
            </a:r>
            <a:r>
              <a:rPr kumimoji="0" lang="pl-PL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r</a:t>
            </a: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)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</a:t>
            </a:r>
            <a:endParaRPr kumimoji="0" lang="pl-PL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Andale Sans UI" pitchFamily="2"/>
              <a:cs typeface="Tahoma" pitchFamily="2"/>
            </a:endParaRPr>
          </a:p>
          <a:p>
            <a:pPr marL="432000" marR="0" lvl="0" indent="-324000" defTabSz="914400" rtl="0" eaLnBrk="1" fontAlgn="auto" latinLnBrk="0" hangingPunct="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tabLst/>
              <a:defRPr/>
            </a:pPr>
            <a:endParaRPr kumimoji="0" lang="pl-PL" sz="1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Andale Sans UI" pitchFamily="2"/>
              <a:cs typeface="Tahoma" pitchFamily="2"/>
            </a:endParaRPr>
          </a:p>
          <a:p>
            <a:pPr marL="432000" marR="0" lvl="0" indent="-324000" defTabSz="914400" rtl="0" eaLnBrk="1" fontAlgn="auto" latinLnBrk="0" hangingPunct="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Dane </a:t>
            </a:r>
            <a:r>
              <a:rPr kumimoji="0" lang="de-DE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Centre</a:t>
            </a: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</a:t>
            </a:r>
            <a:r>
              <a:rPr kumimoji="0" lang="de-DE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for</a:t>
            </a: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</a:t>
            </a:r>
            <a:r>
              <a:rPr kumimoji="0" lang="de-DE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Disease</a:t>
            </a: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</a:t>
            </a:r>
            <a:r>
              <a:rPr kumimoji="0" lang="de-DE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Prevention</a:t>
            </a: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</a:t>
            </a:r>
            <a:r>
              <a:rPr kumimoji="0" lang="de-DE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and</a:t>
            </a: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 </a:t>
            </a:r>
            <a:r>
              <a:rPr kumimoji="0" lang="de-DE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Andale Sans UI" pitchFamily="2"/>
                <a:cs typeface="Tahoma" pitchFamily="2"/>
              </a:rPr>
              <a:t>Control</a:t>
            </a:r>
            <a:endParaRPr kumimoji="0" lang="de-DE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err="1"/>
              <a:t>Kto</a:t>
            </a:r>
            <a:r>
              <a:rPr lang="de-DE" dirty="0"/>
              <a:t> </a:t>
            </a:r>
            <a:r>
              <a:rPr lang="de-DE" dirty="0" err="1"/>
              <a:t>choruje</a:t>
            </a:r>
            <a:r>
              <a:rPr lang="de-DE" dirty="0"/>
              <a:t> na </a:t>
            </a:r>
            <a:r>
              <a:rPr lang="pl-PL" dirty="0" smtClean="0"/>
              <a:t>COVID-19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487440" y="1769040"/>
            <a:ext cx="9377408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lnSpc>
                <a:spcPct val="160000"/>
              </a:lnSpc>
              <a:buNone/>
            </a:pPr>
            <a:r>
              <a:rPr lang="de-DE" sz="2600" kern="1200" dirty="0" err="1">
                <a:latin typeface="Verdana"/>
              </a:rPr>
              <a:t>Zakażenie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koronawirusem</a:t>
            </a:r>
            <a:r>
              <a:rPr lang="de-DE" sz="2600" kern="1200" dirty="0">
                <a:latin typeface="Verdana"/>
              </a:rPr>
              <a:t> </a:t>
            </a:r>
            <a:r>
              <a:rPr lang="pl-PL" sz="2600" kern="1200" dirty="0" smtClean="0">
                <a:latin typeface="Verdana"/>
              </a:rPr>
              <a:t>SARS COV 2</a:t>
            </a:r>
            <a:r>
              <a:rPr lang="de-DE" sz="2600" kern="1200" dirty="0" smtClean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może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wystąpić</a:t>
            </a:r>
            <a:r>
              <a:rPr lang="de-DE" sz="2600" kern="1200" dirty="0">
                <a:latin typeface="Verdana"/>
              </a:rPr>
              <a:t> u  </a:t>
            </a:r>
            <a:r>
              <a:rPr lang="de-DE" sz="2600" kern="1200" dirty="0" err="1">
                <a:latin typeface="Verdana"/>
              </a:rPr>
              <a:t>ludzi</a:t>
            </a:r>
            <a:r>
              <a:rPr lang="de-DE" sz="2600" kern="1200" dirty="0">
                <a:latin typeface="Verdana"/>
              </a:rPr>
              <a:t> w  </a:t>
            </a:r>
            <a:r>
              <a:rPr lang="de-DE" sz="2600" kern="1200" dirty="0" err="1">
                <a:latin typeface="Verdana"/>
              </a:rPr>
              <a:t>każdym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 smtClean="0">
                <a:latin typeface="Verdana"/>
              </a:rPr>
              <a:t>wieku</a:t>
            </a:r>
            <a:endParaRPr lang="pl-PL" sz="2600" kern="1200" dirty="0">
              <a:latin typeface="Verdana"/>
            </a:endParaRPr>
          </a:p>
          <a:p>
            <a:pPr lvl="0" algn="ctr">
              <a:lnSpc>
                <a:spcPct val="160000"/>
              </a:lnSpc>
              <a:buNone/>
            </a:pPr>
            <a:r>
              <a:rPr lang="de-DE" sz="2600" kern="1200" dirty="0" smtClean="0">
                <a:solidFill>
                  <a:srgbClr val="FF0000"/>
                </a:solidFill>
                <a:latin typeface="Verdana"/>
              </a:rPr>
              <a:t> </a:t>
            </a:r>
            <a:r>
              <a:rPr lang="pl-PL" sz="2600" kern="1200" dirty="0" smtClean="0">
                <a:solidFill>
                  <a:srgbClr val="FF0000"/>
                </a:solidFill>
                <a:latin typeface="Verdana"/>
              </a:rPr>
              <a:t>&gt;</a:t>
            </a:r>
            <a:r>
              <a:rPr lang="de-DE" sz="2600" kern="1200" dirty="0" smtClean="0">
                <a:solidFill>
                  <a:srgbClr val="FF0000"/>
                </a:solidFill>
                <a:latin typeface="Verdana"/>
              </a:rPr>
              <a:t>80</a:t>
            </a:r>
            <a:r>
              <a:rPr lang="de-DE" sz="2600" kern="1200" dirty="0">
                <a:solidFill>
                  <a:srgbClr val="FF0000"/>
                </a:solidFill>
                <a:latin typeface="Verdana"/>
              </a:rPr>
              <a:t>% </a:t>
            </a:r>
            <a:r>
              <a:rPr lang="de-DE" sz="2600" kern="1200" dirty="0" err="1" smtClean="0">
                <a:solidFill>
                  <a:srgbClr val="FF0000"/>
                </a:solidFill>
                <a:latin typeface="Verdana"/>
              </a:rPr>
              <a:t>os</a:t>
            </a:r>
            <a:r>
              <a:rPr lang="pl-PL" sz="2600" kern="1200" dirty="0" smtClean="0">
                <a:solidFill>
                  <a:srgbClr val="FF0000"/>
                </a:solidFill>
                <a:latin typeface="Verdana"/>
              </a:rPr>
              <a:t>ó</a:t>
            </a:r>
            <a:r>
              <a:rPr lang="de-DE" sz="2600" kern="1200" dirty="0" smtClean="0">
                <a:solidFill>
                  <a:srgbClr val="FF0000"/>
                </a:solidFill>
                <a:latin typeface="Verdana"/>
              </a:rPr>
              <a:t>b </a:t>
            </a:r>
            <a:r>
              <a:rPr lang="de-DE" sz="2600" kern="1200" dirty="0" err="1">
                <a:solidFill>
                  <a:srgbClr val="FF0000"/>
                </a:solidFill>
                <a:latin typeface="Verdana"/>
              </a:rPr>
              <a:t>ma</a:t>
            </a:r>
            <a:r>
              <a:rPr lang="de-DE" sz="2600" kern="12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de-DE" sz="2600" kern="1200" dirty="0" err="1">
                <a:solidFill>
                  <a:srgbClr val="FF0000"/>
                </a:solidFill>
                <a:latin typeface="Verdana"/>
              </a:rPr>
              <a:t>przebieg</a:t>
            </a:r>
            <a:r>
              <a:rPr lang="de-DE" sz="2600" kern="12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de-DE" sz="2600" kern="1200" dirty="0" err="1">
                <a:solidFill>
                  <a:srgbClr val="FF0000"/>
                </a:solidFill>
                <a:latin typeface="Verdana"/>
              </a:rPr>
              <a:t>łagodny</a:t>
            </a:r>
            <a:r>
              <a:rPr lang="de-DE" sz="2600" kern="1200" dirty="0">
                <a:solidFill>
                  <a:srgbClr val="FF0000"/>
                </a:solidFill>
                <a:latin typeface="Verdana"/>
              </a:rPr>
              <a:t> i nie </a:t>
            </a:r>
            <a:r>
              <a:rPr lang="de-DE" sz="2600" kern="1200" dirty="0" err="1">
                <a:solidFill>
                  <a:srgbClr val="FF0000"/>
                </a:solidFill>
                <a:latin typeface="Verdana"/>
              </a:rPr>
              <a:t>prowadzi</a:t>
            </a:r>
            <a:r>
              <a:rPr lang="de-DE" sz="2600" kern="1200" dirty="0">
                <a:solidFill>
                  <a:srgbClr val="FF0000"/>
                </a:solidFill>
                <a:latin typeface="Verdana"/>
              </a:rPr>
              <a:t> do </a:t>
            </a:r>
            <a:r>
              <a:rPr lang="pl-PL" sz="2600" kern="1200" dirty="0" smtClean="0">
                <a:solidFill>
                  <a:srgbClr val="FF0000"/>
                </a:solidFill>
                <a:latin typeface="Verdana"/>
              </a:rPr>
              <a:t>żadnych </a:t>
            </a:r>
            <a:r>
              <a:rPr lang="de-DE" sz="2600" kern="1200" dirty="0" err="1" smtClean="0">
                <a:solidFill>
                  <a:srgbClr val="FF0000"/>
                </a:solidFill>
                <a:latin typeface="Verdana"/>
              </a:rPr>
              <a:t>powikłań</a:t>
            </a:r>
            <a:endParaRPr lang="de-DE" sz="2600" kern="1200" dirty="0">
              <a:solidFill>
                <a:srgbClr val="FF0000"/>
              </a:solidFill>
              <a:latin typeface="Verdana"/>
            </a:endParaRPr>
          </a:p>
          <a:p>
            <a:pPr lvl="0" algn="ctr">
              <a:lnSpc>
                <a:spcPct val="160000"/>
              </a:lnSpc>
              <a:buNone/>
            </a:pPr>
            <a:r>
              <a:rPr lang="de-DE" sz="2600" kern="1200" dirty="0" err="1">
                <a:latin typeface="Verdana"/>
              </a:rPr>
              <a:t>Dotyczy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to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zwłaszcza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osób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zdrowych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bez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chorób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 smtClean="0">
                <a:latin typeface="Verdana"/>
              </a:rPr>
              <a:t>przewlekłych</a:t>
            </a:r>
            <a:r>
              <a:rPr lang="pl-PL" sz="2600" kern="1200" dirty="0" smtClean="0">
                <a:latin typeface="Verdana"/>
              </a:rPr>
              <a:t> oraz</a:t>
            </a:r>
            <a:r>
              <a:rPr lang="de-DE" sz="2600" kern="1200" dirty="0" smtClean="0">
                <a:latin typeface="Verdana"/>
              </a:rPr>
              <a:t> </a:t>
            </a:r>
            <a:r>
              <a:rPr lang="pl-PL" sz="2600" kern="1200" dirty="0" smtClean="0">
                <a:latin typeface="Verdana"/>
              </a:rPr>
              <a:t>osób</a:t>
            </a:r>
            <a:r>
              <a:rPr lang="de-DE" sz="2600" kern="1200" dirty="0" smtClean="0">
                <a:latin typeface="Verdana"/>
              </a:rPr>
              <a:t> </a:t>
            </a:r>
            <a:r>
              <a:rPr lang="pl-PL" sz="2600" kern="1200" dirty="0" smtClean="0">
                <a:latin typeface="Verdana"/>
              </a:rPr>
              <a:t>&lt;</a:t>
            </a:r>
            <a:r>
              <a:rPr lang="de-DE" sz="2600" kern="1200" dirty="0" smtClean="0">
                <a:latin typeface="Verdana"/>
              </a:rPr>
              <a:t>65 r</a:t>
            </a:r>
            <a:r>
              <a:rPr lang="pl-PL" sz="2600" kern="1200" dirty="0" smtClean="0">
                <a:latin typeface="Verdana"/>
              </a:rPr>
              <a:t>ż</a:t>
            </a:r>
            <a:endParaRPr lang="de-DE" sz="2600" kern="1200" dirty="0">
              <a:latin typeface="Verdana"/>
            </a:endParaRPr>
          </a:p>
          <a:p>
            <a:pPr lvl="0" algn="ctr">
              <a:lnSpc>
                <a:spcPct val="160000"/>
              </a:lnSpc>
              <a:buNone/>
            </a:pPr>
            <a:r>
              <a:rPr lang="de-DE" sz="2600" kern="1200" dirty="0">
                <a:latin typeface="Verdana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-36587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 smtClean="0"/>
              <a:t>Jaki jest przebieg COVID-19 ?</a:t>
            </a:r>
            <a:endParaRPr lang="de-DE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08360" y="1260000"/>
            <a:ext cx="9828496" cy="56869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pl-PL" sz="2400" b="1" dirty="0" smtClean="0"/>
              <a:t>NAJCZĘŚĆIEJ POMYŚLNY  !</a:t>
            </a:r>
          </a:p>
          <a:p>
            <a:r>
              <a:rPr lang="de-DE" sz="2000" b="1" dirty="0" err="1" smtClean="0"/>
              <a:t>Przebieg</a:t>
            </a:r>
            <a:r>
              <a:rPr lang="de-DE" sz="2000" b="1" dirty="0" smtClean="0"/>
              <a:t> </a:t>
            </a:r>
            <a:r>
              <a:rPr lang="de-DE" sz="2000" b="1" dirty="0" err="1"/>
              <a:t>umiarkowany</a:t>
            </a:r>
            <a:r>
              <a:rPr lang="de-DE" sz="2000" b="1" dirty="0"/>
              <a:t> </a:t>
            </a:r>
            <a:r>
              <a:rPr lang="pl-PL" sz="2000" b="1" dirty="0" smtClean="0"/>
              <a:t>: </a:t>
            </a:r>
            <a:r>
              <a:rPr lang="de-DE" sz="2000" b="1" dirty="0" smtClean="0"/>
              <a:t> </a:t>
            </a:r>
            <a:r>
              <a:rPr lang="de-DE" sz="2000" b="1" dirty="0"/>
              <a:t>78</a:t>
            </a:r>
            <a:r>
              <a:rPr lang="de-DE" sz="2000" b="1" dirty="0" smtClean="0"/>
              <a:t>%</a:t>
            </a:r>
            <a:endParaRPr lang="de-DE" sz="2400" b="1" dirty="0"/>
          </a:p>
          <a:p>
            <a:pPr lvl="0"/>
            <a:r>
              <a:rPr lang="de-DE" sz="2000" dirty="0" err="1"/>
              <a:t>Przebieg</a:t>
            </a:r>
            <a:r>
              <a:rPr lang="de-DE" sz="2000" dirty="0"/>
              <a:t> </a:t>
            </a:r>
            <a:r>
              <a:rPr lang="de-DE" sz="2000" dirty="0" err="1"/>
              <a:t>poważny</a:t>
            </a:r>
            <a:r>
              <a:rPr lang="de-DE" sz="2000" dirty="0"/>
              <a:t> </a:t>
            </a:r>
            <a:r>
              <a:rPr lang="pl-PL" sz="2000" dirty="0" smtClean="0"/>
              <a:t>: </a:t>
            </a:r>
            <a:r>
              <a:rPr lang="de-DE" sz="2000" dirty="0" smtClean="0"/>
              <a:t> </a:t>
            </a:r>
            <a:r>
              <a:rPr lang="de-DE" sz="2000" dirty="0"/>
              <a:t>22</a:t>
            </a:r>
            <a:r>
              <a:rPr lang="de-DE" sz="2000" dirty="0" smtClean="0"/>
              <a:t>%</a:t>
            </a:r>
            <a:endParaRPr lang="pl-PL" sz="2000" dirty="0" smtClean="0"/>
          </a:p>
          <a:p>
            <a:pPr lvl="1"/>
            <a:r>
              <a:rPr lang="pl-PL" sz="1600" dirty="0" smtClean="0"/>
              <a:t>zwykle u osób z chorobami przewlekłymi</a:t>
            </a:r>
            <a:endParaRPr lang="de-DE" sz="1600" dirty="0"/>
          </a:p>
          <a:p>
            <a:pPr lvl="0"/>
            <a:r>
              <a:rPr lang="de-DE" sz="2000" dirty="0" err="1" smtClean="0"/>
              <a:t>Śmiertelność</a:t>
            </a:r>
            <a:r>
              <a:rPr lang="de-DE" sz="2000" dirty="0" smtClean="0"/>
              <a:t> </a:t>
            </a:r>
            <a:r>
              <a:rPr lang="de-DE" sz="2000" dirty="0"/>
              <a:t>ok 2 % </a:t>
            </a:r>
            <a:r>
              <a:rPr lang="pl-PL" sz="2000" dirty="0" smtClean="0"/>
              <a:t> (a </a:t>
            </a:r>
            <a:r>
              <a:rPr lang="de-DE" sz="2000" dirty="0" err="1" smtClean="0"/>
              <a:t>grypa</a:t>
            </a:r>
            <a:r>
              <a:rPr lang="de-DE" sz="2000" dirty="0" smtClean="0"/>
              <a:t> </a:t>
            </a:r>
            <a:r>
              <a:rPr lang="pl-PL" sz="2000" dirty="0" smtClean="0"/>
              <a:t>ok</a:t>
            </a:r>
            <a:r>
              <a:rPr lang="de-DE" sz="2000" dirty="0" smtClean="0"/>
              <a:t> </a:t>
            </a:r>
            <a:r>
              <a:rPr lang="de-DE" sz="2000" dirty="0"/>
              <a:t>1</a:t>
            </a:r>
            <a:r>
              <a:rPr lang="de-DE" sz="2000" dirty="0" smtClean="0"/>
              <a:t>%</a:t>
            </a:r>
            <a:r>
              <a:rPr lang="pl-PL" sz="2000" dirty="0" smtClean="0"/>
              <a:t>)</a:t>
            </a:r>
            <a:endParaRPr lang="de-DE" sz="2000" dirty="0"/>
          </a:p>
          <a:p>
            <a:pPr lvl="0"/>
            <a:r>
              <a:rPr lang="pl-PL" sz="2000" dirty="0" smtClean="0"/>
              <a:t>Śmiertelność COVID-19 </a:t>
            </a:r>
            <a:r>
              <a:rPr lang="de-DE" sz="2000" dirty="0" smtClean="0"/>
              <a:t>a </a:t>
            </a:r>
            <a:r>
              <a:rPr lang="de-DE" sz="2000" dirty="0" err="1"/>
              <a:t>wiek</a:t>
            </a:r>
            <a:r>
              <a:rPr lang="de-DE" sz="2000" dirty="0"/>
              <a:t> </a:t>
            </a:r>
            <a:r>
              <a:rPr lang="pl-PL" sz="2000" dirty="0" smtClean="0"/>
              <a:t>zachorowania</a:t>
            </a:r>
            <a:r>
              <a:rPr lang="de-DE" sz="2000" dirty="0" smtClean="0"/>
              <a:t>:</a:t>
            </a:r>
            <a:endParaRPr lang="de-DE" sz="2000" dirty="0"/>
          </a:p>
          <a:p>
            <a:pPr marL="431800" lvl="0" indent="4140200">
              <a:buNone/>
            </a:pPr>
            <a:r>
              <a:rPr lang="pl-PL" sz="1800" dirty="0" smtClean="0"/>
              <a:t>&gt;</a:t>
            </a:r>
            <a:r>
              <a:rPr lang="de-DE" sz="1800" dirty="0" smtClean="0"/>
              <a:t> </a:t>
            </a:r>
            <a:r>
              <a:rPr lang="de-DE" sz="1800" dirty="0"/>
              <a:t>80 </a:t>
            </a:r>
            <a:r>
              <a:rPr lang="de-DE" sz="1800" dirty="0" smtClean="0"/>
              <a:t>r</a:t>
            </a:r>
            <a:r>
              <a:rPr lang="pl-PL" sz="1800" dirty="0" smtClean="0"/>
              <a:t>ż: </a:t>
            </a:r>
            <a:r>
              <a:rPr lang="de-DE" sz="1800" dirty="0" smtClean="0"/>
              <a:t> </a:t>
            </a:r>
            <a:r>
              <a:rPr lang="de-DE" sz="1800" dirty="0"/>
              <a:t>14%</a:t>
            </a:r>
          </a:p>
          <a:p>
            <a:pPr marL="431800" lvl="0" indent="4140200">
              <a:buNone/>
            </a:pPr>
            <a:r>
              <a:rPr lang="de-DE" sz="1400" dirty="0"/>
              <a:t>70-79 </a:t>
            </a:r>
            <a:r>
              <a:rPr lang="pl-PL" sz="1400" dirty="0" smtClean="0"/>
              <a:t>: </a:t>
            </a:r>
            <a:r>
              <a:rPr lang="de-DE" sz="1400" dirty="0" smtClean="0"/>
              <a:t>8</a:t>
            </a:r>
            <a:r>
              <a:rPr lang="de-DE" sz="1400" dirty="0"/>
              <a:t>%</a:t>
            </a:r>
          </a:p>
          <a:p>
            <a:pPr marL="431800" lvl="0" indent="4140200">
              <a:buNone/>
            </a:pPr>
            <a:r>
              <a:rPr lang="de-DE" sz="1400" dirty="0"/>
              <a:t>60-69 </a:t>
            </a:r>
            <a:r>
              <a:rPr lang="pl-PL" sz="1400" dirty="0" smtClean="0"/>
              <a:t>:</a:t>
            </a:r>
            <a:r>
              <a:rPr lang="de-DE" sz="1400" dirty="0" smtClean="0"/>
              <a:t> </a:t>
            </a:r>
            <a:r>
              <a:rPr lang="de-DE" sz="1400" dirty="0"/>
              <a:t>3.6%</a:t>
            </a:r>
          </a:p>
          <a:p>
            <a:pPr marL="431800" lvl="0" indent="4140200">
              <a:buNone/>
            </a:pPr>
            <a:r>
              <a:rPr lang="de-DE" sz="1400" dirty="0"/>
              <a:t>50-59 </a:t>
            </a:r>
            <a:r>
              <a:rPr lang="pl-PL" sz="1400" dirty="0" smtClean="0"/>
              <a:t>:</a:t>
            </a:r>
            <a:r>
              <a:rPr lang="de-DE" sz="1400" dirty="0" smtClean="0"/>
              <a:t> </a:t>
            </a:r>
            <a:r>
              <a:rPr lang="de-DE" sz="1400" dirty="0"/>
              <a:t>1.3%</a:t>
            </a:r>
          </a:p>
          <a:p>
            <a:pPr marL="431800" lvl="0" indent="4140200">
              <a:buNone/>
            </a:pPr>
            <a:r>
              <a:rPr lang="de-DE" sz="1400" dirty="0" smtClean="0"/>
              <a:t>40-49</a:t>
            </a:r>
            <a:r>
              <a:rPr lang="pl-PL" sz="1400" dirty="0" smtClean="0"/>
              <a:t> : </a:t>
            </a:r>
            <a:r>
              <a:rPr lang="de-DE" sz="1400" dirty="0" smtClean="0"/>
              <a:t>0,4</a:t>
            </a:r>
            <a:r>
              <a:rPr lang="de-DE" sz="1400" dirty="0"/>
              <a:t>%</a:t>
            </a:r>
          </a:p>
          <a:p>
            <a:pPr marL="431800" lvl="0" indent="4140200">
              <a:buNone/>
            </a:pPr>
            <a:r>
              <a:rPr lang="de-DE" sz="1400" dirty="0" smtClean="0"/>
              <a:t>30-10</a:t>
            </a:r>
            <a:r>
              <a:rPr lang="pl-PL" sz="1400" dirty="0" smtClean="0"/>
              <a:t> :</a:t>
            </a:r>
            <a:r>
              <a:rPr lang="de-DE" sz="1400" dirty="0" smtClean="0"/>
              <a:t> </a:t>
            </a:r>
            <a:r>
              <a:rPr lang="de-DE" sz="1400" dirty="0"/>
              <a:t>0,2%</a:t>
            </a:r>
          </a:p>
          <a:p>
            <a:pPr marL="431800" lvl="0" indent="4140200">
              <a:buNone/>
            </a:pPr>
            <a:r>
              <a:rPr lang="pl-PL" sz="1800" dirty="0" smtClean="0"/>
              <a:t>&lt; </a:t>
            </a:r>
            <a:r>
              <a:rPr lang="de-DE" sz="1800" dirty="0" smtClean="0"/>
              <a:t>9 </a:t>
            </a:r>
            <a:r>
              <a:rPr lang="pl-PL" sz="1800" dirty="0" err="1" smtClean="0"/>
              <a:t>rż</a:t>
            </a:r>
            <a:r>
              <a:rPr lang="pl-PL" sz="1800" dirty="0" smtClean="0"/>
              <a:t>: </a:t>
            </a:r>
            <a:r>
              <a:rPr lang="de-DE" sz="1800" dirty="0" smtClean="0"/>
              <a:t>0%</a:t>
            </a:r>
            <a:endParaRPr lang="pl-PL" sz="1800" dirty="0"/>
          </a:p>
          <a:p>
            <a:pPr marL="431800" indent="-250825"/>
            <a:r>
              <a:rPr lang="pl-PL" sz="1800" dirty="0" smtClean="0"/>
              <a:t> </a:t>
            </a:r>
            <a:r>
              <a:rPr lang="pl-PL" sz="1800" b="1" u="sng" dirty="0" smtClean="0"/>
              <a:t>UWAGA: zdecydowana większość chorych wraca do całkowitego zdrowia : 9</a:t>
            </a:r>
            <a:r>
              <a:rPr lang="de-DE" sz="1800" b="1" u="sng" dirty="0" smtClean="0"/>
              <a:t>1%</a:t>
            </a:r>
            <a:endParaRPr lang="de-DE" sz="1800" b="1" u="sng" dirty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028" y="1115542"/>
            <a:ext cx="4255401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8" y="301320"/>
            <a:ext cx="9576627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 dirty="0" err="1"/>
              <a:t>Dla</a:t>
            </a:r>
            <a:r>
              <a:rPr lang="de-DE" sz="3600" dirty="0"/>
              <a:t> </a:t>
            </a:r>
            <a:r>
              <a:rPr lang="de-DE" sz="3600" dirty="0" err="1"/>
              <a:t>kogo</a:t>
            </a:r>
            <a:r>
              <a:rPr lang="de-DE" sz="3600" dirty="0"/>
              <a:t> SARS </a:t>
            </a:r>
            <a:r>
              <a:rPr lang="de-DE" sz="3600" dirty="0" err="1"/>
              <a:t>CoV</a:t>
            </a:r>
            <a:r>
              <a:rPr lang="de-DE" sz="3600" dirty="0"/>
              <a:t> 2 </a:t>
            </a:r>
            <a:r>
              <a:rPr lang="de-DE" sz="3600" dirty="0" err="1"/>
              <a:t>jest</a:t>
            </a:r>
            <a:r>
              <a:rPr lang="de-DE" sz="3600" dirty="0"/>
              <a:t> </a:t>
            </a:r>
            <a:r>
              <a:rPr lang="de-DE" sz="3600" dirty="0" err="1" smtClean="0"/>
              <a:t>niebezpieczny</a:t>
            </a:r>
            <a:r>
              <a:rPr lang="pl-PL" sz="3600" dirty="0" smtClean="0"/>
              <a:t> </a:t>
            </a:r>
            <a:r>
              <a:rPr lang="de-DE" sz="3600" dirty="0" smtClean="0"/>
              <a:t>?</a:t>
            </a:r>
            <a:endParaRPr lang="de-DE" sz="3600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lnSpc>
                <a:spcPct val="160000"/>
              </a:lnSpc>
              <a:buNone/>
            </a:pPr>
            <a:r>
              <a:rPr lang="pl-PL" sz="2600" kern="1200" dirty="0" smtClean="0">
                <a:latin typeface="Verdana"/>
              </a:rPr>
              <a:t>N</a:t>
            </a:r>
            <a:r>
              <a:rPr lang="de-DE" sz="2600" kern="1200" dirty="0" err="1" smtClean="0">
                <a:latin typeface="Verdana"/>
              </a:rPr>
              <a:t>ajcięższy</a:t>
            </a:r>
            <a:r>
              <a:rPr lang="de-DE" sz="2600" kern="1200" dirty="0" smtClean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przebieg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choroby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obserwuje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się</a:t>
            </a:r>
            <a:r>
              <a:rPr lang="de-DE" sz="2600" kern="1200" dirty="0">
                <a:latin typeface="Verdana"/>
              </a:rPr>
              <a:t> u  </a:t>
            </a:r>
            <a:r>
              <a:rPr lang="de-DE" sz="2600" u="sng" kern="1200" dirty="0" err="1">
                <a:latin typeface="Verdana"/>
              </a:rPr>
              <a:t>osób</a:t>
            </a:r>
            <a:r>
              <a:rPr lang="de-DE" sz="2600" u="sng" kern="1200" dirty="0">
                <a:latin typeface="Verdana"/>
              </a:rPr>
              <a:t> </a:t>
            </a:r>
            <a:r>
              <a:rPr lang="de-DE" sz="2600" u="sng" kern="1200" dirty="0" err="1">
                <a:latin typeface="Verdana"/>
              </a:rPr>
              <a:t>starszych</a:t>
            </a:r>
            <a:r>
              <a:rPr lang="de-DE" sz="2600" u="sng" kern="1200" dirty="0">
                <a:latin typeface="Verdana"/>
              </a:rPr>
              <a:t>,</a:t>
            </a:r>
            <a:r>
              <a:rPr lang="de-DE" sz="2600" kern="1200" dirty="0">
                <a:latin typeface="Verdana"/>
              </a:rPr>
              <a:t> z  </a:t>
            </a:r>
            <a:r>
              <a:rPr lang="de-DE" sz="2600" kern="1200" dirty="0" err="1">
                <a:latin typeface="Verdana"/>
              </a:rPr>
              <a:t>rozpoznanymi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wcześniej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u="sng" kern="1200" dirty="0" err="1">
                <a:latin typeface="Verdana"/>
              </a:rPr>
              <a:t>chorobami</a:t>
            </a:r>
            <a:r>
              <a:rPr lang="de-DE" sz="2600" u="sng" kern="1200" dirty="0">
                <a:latin typeface="Verdana"/>
              </a:rPr>
              <a:t> </a:t>
            </a:r>
            <a:r>
              <a:rPr lang="pl-PL" sz="2600" u="sng" kern="1200" dirty="0" smtClean="0">
                <a:latin typeface="Verdana"/>
              </a:rPr>
              <a:t>p</a:t>
            </a:r>
            <a:r>
              <a:rPr lang="de-DE" sz="2600" u="sng" kern="1200" dirty="0" err="1" smtClean="0">
                <a:latin typeface="Verdana"/>
              </a:rPr>
              <a:t>rzewlekłymi</a:t>
            </a:r>
            <a:r>
              <a:rPr lang="de-DE" sz="2600" kern="1200" dirty="0">
                <a:latin typeface="Verdana"/>
              </a:rPr>
              <a:t>:  </a:t>
            </a:r>
          </a:p>
          <a:p>
            <a:pPr lvl="0">
              <a:lnSpc>
                <a:spcPct val="160000"/>
              </a:lnSpc>
              <a:buNone/>
            </a:pPr>
            <a:r>
              <a:rPr lang="de-DE" sz="26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płuc</a:t>
            </a:r>
            <a:r>
              <a:rPr lang="de-DE" sz="1500" kern="1200" dirty="0">
                <a:latin typeface="Verdana"/>
              </a:rPr>
              <a:t> (</a:t>
            </a:r>
            <a:r>
              <a:rPr lang="de-DE" sz="1500" kern="1200" dirty="0" err="1">
                <a:latin typeface="Verdana"/>
              </a:rPr>
              <a:t>np</a:t>
            </a:r>
            <a:r>
              <a:rPr lang="de-DE" sz="1500" kern="1200" dirty="0">
                <a:latin typeface="Verdana"/>
              </a:rPr>
              <a:t>. </a:t>
            </a:r>
            <a:r>
              <a:rPr lang="de-DE" sz="1500" kern="1200" dirty="0" err="1">
                <a:latin typeface="Verdana"/>
              </a:rPr>
              <a:t>POChP</a:t>
            </a:r>
            <a:r>
              <a:rPr lang="de-DE" sz="1500" kern="1200" dirty="0">
                <a:latin typeface="Verdana"/>
              </a:rPr>
              <a:t>, </a:t>
            </a:r>
            <a:r>
              <a:rPr lang="de-DE" sz="1500" kern="1200" dirty="0" err="1">
                <a:latin typeface="Verdana"/>
              </a:rPr>
              <a:t>astma</a:t>
            </a:r>
            <a:r>
              <a:rPr lang="de-DE" sz="1500" kern="1200" dirty="0">
                <a:latin typeface="Verdana"/>
              </a:rPr>
              <a:t>), </a:t>
            </a:r>
            <a:r>
              <a:rPr lang="de-DE" sz="1500" kern="1200" dirty="0" err="1">
                <a:latin typeface="Verdana"/>
              </a:rPr>
              <a:t>serca</a:t>
            </a:r>
            <a:r>
              <a:rPr lang="de-DE" sz="1500" kern="1200" dirty="0">
                <a:latin typeface="Verdana"/>
              </a:rPr>
              <a:t> (</a:t>
            </a:r>
            <a:r>
              <a:rPr lang="de-DE" sz="1500" kern="1200" dirty="0" err="1">
                <a:latin typeface="Verdana"/>
              </a:rPr>
              <a:t>np</a:t>
            </a:r>
            <a:r>
              <a:rPr lang="de-DE" sz="1500" kern="1200" dirty="0">
                <a:latin typeface="Verdana"/>
              </a:rPr>
              <a:t>. </a:t>
            </a:r>
            <a:r>
              <a:rPr lang="de-DE" sz="1500" kern="1200" dirty="0" err="1">
                <a:latin typeface="Verdana"/>
              </a:rPr>
              <a:t>choroba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wieńcowa</a:t>
            </a:r>
            <a:r>
              <a:rPr lang="de-DE" sz="1500" kern="1200" dirty="0">
                <a:latin typeface="Verdana"/>
              </a:rPr>
              <a:t>, </a:t>
            </a:r>
            <a:r>
              <a:rPr lang="de-DE" sz="1500" kern="1200" dirty="0" err="1">
                <a:latin typeface="Verdana"/>
              </a:rPr>
              <a:t>zastoinowa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niewydolność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serca</a:t>
            </a:r>
            <a:r>
              <a:rPr lang="de-DE" sz="1500" kern="1200" dirty="0">
                <a:latin typeface="Verdana"/>
              </a:rPr>
              <a:t>), </a:t>
            </a:r>
            <a:r>
              <a:rPr lang="de-DE" sz="1500" kern="1200" dirty="0" err="1">
                <a:latin typeface="Verdana"/>
              </a:rPr>
              <a:t>niewydolność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nerek</a:t>
            </a:r>
            <a:r>
              <a:rPr lang="de-DE" sz="1500" kern="1200" dirty="0">
                <a:latin typeface="Verdana"/>
              </a:rPr>
              <a:t>, </a:t>
            </a:r>
            <a:r>
              <a:rPr lang="de-DE" sz="1500" kern="1200" dirty="0" err="1">
                <a:latin typeface="Verdana"/>
              </a:rPr>
              <a:t>wątroby</a:t>
            </a:r>
            <a:r>
              <a:rPr lang="de-DE" sz="1500" kern="1200" dirty="0">
                <a:latin typeface="Verdana"/>
              </a:rPr>
              <a:t>, </a:t>
            </a:r>
            <a:r>
              <a:rPr lang="de-DE" sz="1500" kern="1200" dirty="0" err="1">
                <a:latin typeface="Verdana"/>
              </a:rPr>
              <a:t>cukrzyca</a:t>
            </a:r>
            <a:r>
              <a:rPr lang="de-DE" sz="1500" kern="1200" dirty="0">
                <a:latin typeface="Verdana"/>
              </a:rPr>
              <a:t>) </a:t>
            </a:r>
            <a:r>
              <a:rPr lang="de-DE" sz="1500" kern="1200" dirty="0" err="1">
                <a:latin typeface="Verdana"/>
              </a:rPr>
              <a:t>niedobory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odporności</a:t>
            </a:r>
            <a:r>
              <a:rPr lang="de-DE" sz="1500" kern="1200" dirty="0">
                <a:latin typeface="Verdana"/>
              </a:rPr>
              <a:t>, </a:t>
            </a:r>
            <a:r>
              <a:rPr lang="de-DE" sz="1500" kern="1200" dirty="0" err="1">
                <a:latin typeface="Verdana"/>
              </a:rPr>
              <a:t>leczenie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immunosupresyjne</a:t>
            </a:r>
            <a:r>
              <a:rPr lang="de-DE" sz="1500" kern="1200" dirty="0">
                <a:latin typeface="Verdana"/>
              </a:rPr>
              <a:t>, </a:t>
            </a:r>
            <a:r>
              <a:rPr lang="de-DE" sz="1500" kern="1200" dirty="0" err="1">
                <a:latin typeface="Verdana"/>
              </a:rPr>
              <a:t>nowotwory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krwi</a:t>
            </a:r>
            <a:r>
              <a:rPr lang="de-DE" sz="1500" kern="1200" dirty="0">
                <a:latin typeface="Verdana"/>
              </a:rPr>
              <a:t> (</a:t>
            </a:r>
            <a:r>
              <a:rPr lang="de-DE" sz="1500" kern="1200" dirty="0" err="1">
                <a:latin typeface="Verdana"/>
              </a:rPr>
              <a:t>białaczka</a:t>
            </a:r>
            <a:r>
              <a:rPr lang="de-DE" sz="1500" kern="1200" dirty="0">
                <a:latin typeface="Verdana"/>
              </a:rPr>
              <a:t>, </a:t>
            </a:r>
            <a:r>
              <a:rPr lang="de-DE" sz="1500" kern="1200" dirty="0" err="1">
                <a:latin typeface="Verdana"/>
              </a:rPr>
              <a:t>chłoniak</a:t>
            </a:r>
            <a:r>
              <a:rPr lang="de-DE" sz="1500" kern="1200" dirty="0">
                <a:latin typeface="Verdana"/>
              </a:rPr>
              <a:t>) , </a:t>
            </a:r>
            <a:r>
              <a:rPr lang="de-DE" sz="1500" kern="1200" dirty="0" err="1">
                <a:latin typeface="Verdana"/>
              </a:rPr>
              <a:t>chemioterapia</a:t>
            </a:r>
            <a:r>
              <a:rPr lang="de-DE" sz="1500" kern="1200" dirty="0">
                <a:latin typeface="Verdana"/>
              </a:rPr>
              <a:t> </a:t>
            </a:r>
            <a:r>
              <a:rPr lang="de-DE" sz="1500" kern="1200" dirty="0" err="1">
                <a:latin typeface="Verdana"/>
              </a:rPr>
              <a:t>nowotworów</a:t>
            </a:r>
            <a:r>
              <a:rPr lang="de-DE" sz="1500" kern="1200" dirty="0">
                <a:latin typeface="Verdana"/>
              </a:rPr>
              <a:t>.</a:t>
            </a:r>
          </a:p>
          <a:p>
            <a:pPr lvl="0">
              <a:lnSpc>
                <a:spcPct val="160000"/>
              </a:lnSpc>
              <a:buNone/>
            </a:pPr>
            <a:r>
              <a:rPr lang="de-DE" sz="2600" kern="1200" dirty="0" err="1">
                <a:latin typeface="Verdana"/>
              </a:rPr>
              <a:t>Dotyczy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to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także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>
                <a:latin typeface="Verdana"/>
              </a:rPr>
              <a:t>przypadków</a:t>
            </a:r>
            <a:r>
              <a:rPr lang="de-DE" sz="2600" kern="1200" dirty="0">
                <a:latin typeface="Verdana"/>
              </a:rPr>
              <a:t> </a:t>
            </a:r>
            <a:r>
              <a:rPr lang="de-DE" sz="2600" kern="1200" dirty="0" err="1" smtClean="0">
                <a:latin typeface="Verdana"/>
              </a:rPr>
              <a:t>śmiertelnych</a:t>
            </a:r>
            <a:r>
              <a:rPr lang="pl-PL" sz="2600" kern="1200" dirty="0" smtClean="0">
                <a:latin typeface="Verdana"/>
              </a:rPr>
              <a:t> spowodowanych głównie ciężkim zapaleniem płuc i niewydolnością oddechową. </a:t>
            </a:r>
            <a:endParaRPr lang="de-DE" sz="2000" kern="1200" dirty="0">
              <a:latin typeface="Verdan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b="1" dirty="0" err="1"/>
              <a:t>Przenoszenie</a:t>
            </a:r>
            <a:r>
              <a:rPr lang="de-DE" sz="3200" b="1" dirty="0"/>
              <a:t> </a:t>
            </a:r>
            <a:r>
              <a:rPr lang="de-DE" sz="3200" b="1" dirty="0" err="1"/>
              <a:t>zakażenia</a:t>
            </a:r>
            <a:endParaRPr lang="de-DE" sz="3200" b="1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71761" y="1454893"/>
            <a:ext cx="5184575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just">
              <a:buNone/>
            </a:pPr>
            <a:r>
              <a:rPr lang="pl-PL" sz="2000" dirty="0" smtClean="0"/>
              <a:t>1) </a:t>
            </a:r>
            <a:r>
              <a:rPr lang="pl-PL" sz="2000" b="1" dirty="0" smtClean="0"/>
              <a:t>drogą kropelkową </a:t>
            </a:r>
            <a:r>
              <a:rPr lang="pl-PL" sz="2000" dirty="0" smtClean="0"/>
              <a:t>– podstawowa droga transmisji na odległość do 1 m od osoby chorej, która kaszle, kicha lub rozmawia</a:t>
            </a:r>
          </a:p>
          <a:p>
            <a:pPr lvl="0" algn="just">
              <a:buNone/>
            </a:pPr>
            <a:r>
              <a:rPr lang="pl-PL" sz="2000" dirty="0" smtClean="0"/>
              <a:t>2) </a:t>
            </a:r>
            <a:r>
              <a:rPr lang="pl-PL" sz="2000" b="1" dirty="0" smtClean="0"/>
              <a:t>drogą kontaktową </a:t>
            </a:r>
            <a:r>
              <a:rPr lang="pl-PL" sz="2000" dirty="0" smtClean="0"/>
              <a:t>– poprzez ręce zanieczyszczone wydzieliną chorego np. kiedy człowiek dotknie powierzchni lub przedmiotu, na której znajduje się wirus (np. ślina chorego) i przeniesie go na  </a:t>
            </a:r>
            <a:r>
              <a:rPr lang="pl-PL" sz="2000" dirty="0" err="1" smtClean="0"/>
              <a:t>na</a:t>
            </a:r>
            <a:r>
              <a:rPr lang="pl-PL" sz="2000" dirty="0" smtClean="0"/>
              <a:t> błonę śluzową czyli dotknie ust, nosa lub oczu  </a:t>
            </a:r>
          </a:p>
          <a:p>
            <a:pPr lvl="0" algn="just">
              <a:buNone/>
            </a:pPr>
            <a:r>
              <a:rPr lang="pl-PL" sz="2000" dirty="0" smtClean="0"/>
              <a:t>3) </a:t>
            </a:r>
            <a:r>
              <a:rPr lang="pl-PL" sz="2000" b="1" dirty="0" smtClean="0"/>
              <a:t>drogą oddechową </a:t>
            </a:r>
            <a:r>
              <a:rPr lang="pl-PL" sz="2000" dirty="0" smtClean="0"/>
              <a:t>– </a:t>
            </a:r>
            <a:r>
              <a:rPr lang="pl-PL" sz="2000" dirty="0" err="1" smtClean="0"/>
              <a:t>prawd.możliwa</a:t>
            </a:r>
            <a:r>
              <a:rPr lang="pl-PL" sz="2000" dirty="0" smtClean="0"/>
              <a:t> na większą odległość podczas stosowania zabiegów medycznych generujących powstawanie aerozoli (resuscytacja, wentylacja) – dotyczy pracowników ochrony zdrowia.</a:t>
            </a:r>
            <a:endParaRPr lang="pl-PL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3" y="1475581"/>
            <a:ext cx="4608512" cy="4032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Kiedy dochodzi do zakażenia 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215776" y="1619597"/>
            <a:ext cx="7272617" cy="4824536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542925" indent="-457200" algn="just">
              <a:buNone/>
            </a:pPr>
            <a:r>
              <a:rPr lang="de-DE" sz="2000" dirty="0" smtClean="0"/>
              <a:t>1) </a:t>
            </a:r>
            <a:r>
              <a:rPr lang="de-DE" sz="2000" dirty="0" err="1" smtClean="0"/>
              <a:t>przebywanie</a:t>
            </a:r>
            <a:r>
              <a:rPr lang="de-DE" sz="2000" dirty="0" smtClean="0"/>
              <a:t> w </a:t>
            </a:r>
            <a:r>
              <a:rPr lang="de-DE" sz="2000" dirty="0" err="1" smtClean="0"/>
              <a:t>dużych</a:t>
            </a:r>
            <a:r>
              <a:rPr lang="de-DE" sz="2000" dirty="0" smtClean="0"/>
              <a:t> </a:t>
            </a:r>
            <a:r>
              <a:rPr lang="de-DE" sz="2000" dirty="0" err="1" smtClean="0"/>
              <a:t>skupiskach</a:t>
            </a:r>
            <a:r>
              <a:rPr lang="de-DE" sz="2000" dirty="0" smtClean="0"/>
              <a:t> </a:t>
            </a:r>
            <a:r>
              <a:rPr lang="de-DE" sz="2000" dirty="0" err="1" smtClean="0"/>
              <a:t>ludzi</a:t>
            </a:r>
            <a:r>
              <a:rPr lang="de-DE" sz="2000" dirty="0" smtClean="0"/>
              <a:t> w </a:t>
            </a:r>
            <a:r>
              <a:rPr lang="de-DE" sz="2000" dirty="0" err="1" smtClean="0"/>
              <a:t>sezonie</a:t>
            </a:r>
            <a:r>
              <a:rPr lang="de-DE" sz="2000" dirty="0" smtClean="0"/>
              <a:t> </a:t>
            </a:r>
            <a:r>
              <a:rPr lang="de-DE" sz="2000" dirty="0" err="1" smtClean="0"/>
              <a:t>zachorowań</a:t>
            </a:r>
            <a:endParaRPr lang="pl-PL" sz="2000" dirty="0" smtClean="0"/>
          </a:p>
          <a:p>
            <a:pPr marL="542925" indent="-457200" algn="just">
              <a:buNone/>
            </a:pPr>
            <a:endParaRPr lang="de-DE" sz="1200" dirty="0" smtClean="0"/>
          </a:p>
          <a:p>
            <a:pPr marL="542925" lvl="0" indent="-457200" algn="just">
              <a:buNone/>
            </a:pPr>
            <a:r>
              <a:rPr lang="pl-PL" sz="2000" dirty="0" smtClean="0"/>
              <a:t>2)  </a:t>
            </a:r>
            <a:r>
              <a:rPr lang="de-DE" sz="2000" dirty="0" err="1" smtClean="0"/>
              <a:t>dłuższe</a:t>
            </a:r>
            <a:r>
              <a:rPr lang="de-DE" sz="2000" dirty="0" smtClean="0"/>
              <a:t> </a:t>
            </a:r>
            <a:r>
              <a:rPr lang="de-DE" sz="2000" dirty="0" err="1"/>
              <a:t>przebywanie</a:t>
            </a:r>
            <a:r>
              <a:rPr lang="de-DE" sz="2000" dirty="0"/>
              <a:t> w </a:t>
            </a:r>
            <a:r>
              <a:rPr lang="de-DE" sz="2000" dirty="0" err="1"/>
              <a:t>bliskiej</a:t>
            </a:r>
            <a:r>
              <a:rPr lang="de-DE" sz="2000" dirty="0"/>
              <a:t> </a:t>
            </a:r>
            <a:r>
              <a:rPr lang="de-DE" sz="2000" dirty="0" err="1"/>
              <a:t>odległości</a:t>
            </a:r>
            <a:r>
              <a:rPr lang="de-DE" sz="2000" dirty="0"/>
              <a:t> (do 1,5 m) </a:t>
            </a:r>
            <a:r>
              <a:rPr lang="de-DE" sz="2000" dirty="0" err="1"/>
              <a:t>od</a:t>
            </a:r>
            <a:r>
              <a:rPr lang="de-DE" sz="2000" dirty="0"/>
              <a:t> </a:t>
            </a:r>
            <a:r>
              <a:rPr lang="de-DE" sz="2000" dirty="0" err="1"/>
              <a:t>chorego</a:t>
            </a:r>
            <a:r>
              <a:rPr lang="de-DE" sz="2000" dirty="0"/>
              <a:t>  </a:t>
            </a:r>
            <a:r>
              <a:rPr lang="de-DE" sz="2000" dirty="0" err="1"/>
              <a:t>bez</a:t>
            </a:r>
            <a:r>
              <a:rPr lang="de-DE" sz="2000" dirty="0"/>
              <a:t> </a:t>
            </a:r>
            <a:r>
              <a:rPr lang="de-DE" sz="2000" dirty="0" err="1"/>
              <a:t>zabezpieczenia</a:t>
            </a:r>
            <a:r>
              <a:rPr lang="de-DE" sz="2000" dirty="0"/>
              <a:t> (</a:t>
            </a:r>
            <a:r>
              <a:rPr lang="de-DE" sz="2000" dirty="0" err="1" smtClean="0"/>
              <a:t>maseczk</a:t>
            </a:r>
            <a:r>
              <a:rPr lang="pl-PL" sz="2000" dirty="0" smtClean="0"/>
              <a:t>i</a:t>
            </a:r>
            <a:r>
              <a:rPr lang="de-DE" sz="2000" dirty="0" smtClean="0"/>
              <a:t> </a:t>
            </a:r>
            <a:r>
              <a:rPr lang="de-DE" sz="2000" dirty="0"/>
              <a:t>na </a:t>
            </a:r>
            <a:r>
              <a:rPr lang="de-DE" sz="2000" dirty="0" err="1" smtClean="0"/>
              <a:t>twarz</a:t>
            </a:r>
            <a:r>
              <a:rPr lang="pl-PL" sz="2000" dirty="0" smtClean="0"/>
              <a:t>y</a:t>
            </a:r>
            <a:r>
              <a:rPr lang="de-DE" sz="2000" dirty="0" smtClean="0"/>
              <a:t>), </a:t>
            </a:r>
            <a:r>
              <a:rPr lang="de-DE" sz="2000" dirty="0" err="1"/>
              <a:t>każdy</a:t>
            </a:r>
            <a:r>
              <a:rPr lang="de-DE" sz="2000" dirty="0"/>
              <a:t> kontakt </a:t>
            </a:r>
            <a:r>
              <a:rPr lang="de-DE" sz="2000" dirty="0" err="1"/>
              <a:t>twarzą</a:t>
            </a:r>
            <a:r>
              <a:rPr lang="de-DE" sz="2000" dirty="0"/>
              <a:t> w </a:t>
            </a:r>
            <a:r>
              <a:rPr lang="de-DE" sz="2000" dirty="0" err="1"/>
              <a:t>twarz</a:t>
            </a:r>
            <a:r>
              <a:rPr lang="de-DE" sz="2000" dirty="0"/>
              <a:t> </a:t>
            </a:r>
            <a:r>
              <a:rPr lang="de-DE" sz="2000" dirty="0" err="1"/>
              <a:t>bez</a:t>
            </a:r>
            <a:r>
              <a:rPr lang="de-DE" sz="2000" dirty="0"/>
              <a:t> </a:t>
            </a:r>
            <a:r>
              <a:rPr lang="de-DE" sz="2000" dirty="0" err="1" smtClean="0"/>
              <a:t>maseczki</a:t>
            </a:r>
            <a:endParaRPr lang="pl-PL" sz="2000" dirty="0" smtClean="0"/>
          </a:p>
          <a:p>
            <a:pPr marL="542925" lvl="0" indent="-457200" algn="just">
              <a:buNone/>
            </a:pPr>
            <a:endParaRPr lang="de-DE" sz="1200" dirty="0"/>
          </a:p>
          <a:p>
            <a:pPr marL="542925" lvl="0" indent="-457200" algn="just">
              <a:buNone/>
            </a:pPr>
            <a:r>
              <a:rPr lang="pl-PL" sz="2000" dirty="0" smtClean="0"/>
              <a:t>3</a:t>
            </a:r>
            <a:r>
              <a:rPr lang="de-DE" sz="2000" dirty="0" smtClean="0"/>
              <a:t>) </a:t>
            </a:r>
            <a:r>
              <a:rPr lang="de-DE" sz="2000" dirty="0"/>
              <a:t>kontakt </a:t>
            </a:r>
            <a:r>
              <a:rPr lang="de-DE" sz="2000" dirty="0" err="1"/>
              <a:t>bezpośredni</a:t>
            </a:r>
            <a:r>
              <a:rPr lang="de-DE" sz="2000" dirty="0"/>
              <a:t> z </a:t>
            </a:r>
            <a:r>
              <a:rPr lang="de-DE" sz="2000" dirty="0" err="1"/>
              <a:t>chorym</a:t>
            </a:r>
            <a:r>
              <a:rPr lang="de-DE" sz="2000" dirty="0"/>
              <a:t> </a:t>
            </a:r>
            <a:r>
              <a:rPr lang="de-DE" sz="2000" dirty="0" err="1"/>
              <a:t>lub</a:t>
            </a:r>
            <a:r>
              <a:rPr lang="de-DE" sz="2000" dirty="0"/>
              <a:t> </a:t>
            </a:r>
            <a:r>
              <a:rPr lang="de-DE" sz="2000" dirty="0" err="1"/>
              <a:t>zakażonym</a:t>
            </a:r>
            <a:r>
              <a:rPr lang="de-DE" sz="2000" dirty="0"/>
              <a:t> </a:t>
            </a:r>
            <a:r>
              <a:rPr lang="de-DE" sz="2000" dirty="0" err="1"/>
              <a:t>albo</a:t>
            </a:r>
            <a:r>
              <a:rPr lang="de-DE" sz="2000" dirty="0"/>
              <a:t> </a:t>
            </a:r>
            <a:r>
              <a:rPr lang="de-DE" sz="2000" dirty="0" err="1"/>
              <a:t>ze</a:t>
            </a:r>
            <a:r>
              <a:rPr lang="de-DE" sz="2000" dirty="0"/>
              <a:t> </a:t>
            </a:r>
            <a:r>
              <a:rPr lang="de-DE" sz="2000" dirty="0" err="1"/>
              <a:t>skażonymi</a:t>
            </a:r>
            <a:r>
              <a:rPr lang="de-DE" sz="2000" dirty="0"/>
              <a:t> </a:t>
            </a:r>
            <a:r>
              <a:rPr lang="de-DE" sz="2000" dirty="0" err="1" smtClean="0"/>
              <a:t>przedmiotami</a:t>
            </a:r>
            <a:endParaRPr lang="pl-PL" sz="2000" dirty="0" smtClean="0"/>
          </a:p>
          <a:p>
            <a:pPr marL="542925" lvl="0" indent="-457200" algn="just">
              <a:buNone/>
            </a:pPr>
            <a:endParaRPr lang="de-DE" sz="1200" dirty="0"/>
          </a:p>
          <a:p>
            <a:pPr marL="542925" lvl="0" indent="-457200" algn="just">
              <a:buNone/>
            </a:pPr>
            <a:r>
              <a:rPr lang="de-DE" sz="2000" dirty="0" smtClean="0"/>
              <a:t>4)</a:t>
            </a:r>
            <a:r>
              <a:rPr lang="pl-PL" sz="2000" dirty="0" smtClean="0"/>
              <a:t> </a:t>
            </a:r>
            <a:r>
              <a:rPr lang="de-DE" sz="2000" dirty="0" err="1" smtClean="0"/>
              <a:t>dotykanie</a:t>
            </a:r>
            <a:r>
              <a:rPr lang="de-DE" sz="2000" dirty="0" smtClean="0"/>
              <a:t> </a:t>
            </a:r>
            <a:r>
              <a:rPr lang="de-DE" sz="2000" dirty="0" err="1"/>
              <a:t>skażonymi</a:t>
            </a:r>
            <a:r>
              <a:rPr lang="de-DE" sz="2000" dirty="0"/>
              <a:t> </a:t>
            </a:r>
            <a:r>
              <a:rPr lang="de-DE" sz="2000" dirty="0" err="1"/>
              <a:t>rękoma</a:t>
            </a:r>
            <a:r>
              <a:rPr lang="de-DE" sz="2000" dirty="0"/>
              <a:t> </a:t>
            </a:r>
            <a:r>
              <a:rPr lang="de-DE" sz="2000" dirty="0" err="1"/>
              <a:t>okolicy</a:t>
            </a:r>
            <a:r>
              <a:rPr lang="de-DE" sz="2000" dirty="0"/>
              <a:t> </a:t>
            </a:r>
            <a:r>
              <a:rPr lang="de-DE" sz="2000" dirty="0" err="1"/>
              <a:t>ust</a:t>
            </a:r>
            <a:r>
              <a:rPr lang="de-DE" sz="2000" dirty="0"/>
              <a:t>, </a:t>
            </a:r>
            <a:r>
              <a:rPr lang="de-DE" sz="2000" dirty="0" err="1"/>
              <a:t>nosa</a:t>
            </a:r>
            <a:r>
              <a:rPr lang="de-DE" sz="2000" dirty="0"/>
              <a:t>, </a:t>
            </a:r>
            <a:r>
              <a:rPr lang="de-DE" sz="2000" dirty="0" err="1" smtClean="0"/>
              <a:t>oczu</a:t>
            </a:r>
            <a:endParaRPr lang="pl-PL" sz="2000" dirty="0" smtClean="0"/>
          </a:p>
          <a:p>
            <a:pPr marL="542925" lvl="0" indent="-457200" algn="just">
              <a:buNone/>
            </a:pPr>
            <a:endParaRPr lang="de-DE" sz="1200" dirty="0"/>
          </a:p>
          <a:p>
            <a:pPr marL="542925" lvl="0" indent="-457200" algn="just">
              <a:buNone/>
            </a:pPr>
            <a:r>
              <a:rPr lang="de-DE" sz="2000" dirty="0"/>
              <a:t>5</a:t>
            </a:r>
            <a:r>
              <a:rPr lang="de-DE" sz="2000" dirty="0" smtClean="0"/>
              <a:t>) </a:t>
            </a:r>
            <a:r>
              <a:rPr lang="de-DE" sz="2000" dirty="0" err="1" smtClean="0"/>
              <a:t>niedostateczna</a:t>
            </a:r>
            <a:r>
              <a:rPr lang="de-DE" sz="2000" dirty="0" smtClean="0"/>
              <a:t> </a:t>
            </a:r>
            <a:r>
              <a:rPr lang="de-DE" sz="2000" dirty="0" err="1" smtClean="0"/>
              <a:t>higiena</a:t>
            </a:r>
            <a:r>
              <a:rPr lang="de-DE" sz="2000" dirty="0" smtClean="0"/>
              <a:t> </a:t>
            </a:r>
            <a:r>
              <a:rPr lang="de-DE" sz="2000" dirty="0" err="1" smtClean="0"/>
              <a:t>rąk</a:t>
            </a:r>
            <a:endParaRPr lang="de-DE" sz="2000" dirty="0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632" y="1547589"/>
            <a:ext cx="2033171" cy="434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0632" y="5868069"/>
            <a:ext cx="2016224" cy="14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bluegre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1878</Words>
  <Application>Microsoft Office PowerPoint</Application>
  <PresentationFormat>Niestandardowy</PresentationFormat>
  <Paragraphs>193</Paragraphs>
  <Slides>33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33</vt:i4>
      </vt:variant>
    </vt:vector>
  </HeadingPairs>
  <TitlesOfParts>
    <vt:vector size="44" baseType="lpstr">
      <vt:lpstr>Albany</vt:lpstr>
      <vt:lpstr>Andale Sans UI</vt:lpstr>
      <vt:lpstr>Arial</vt:lpstr>
      <vt:lpstr>Calibri</vt:lpstr>
      <vt:lpstr>StarSymbol</vt:lpstr>
      <vt:lpstr>Tahoma</vt:lpstr>
      <vt:lpstr>Times New Roman</vt:lpstr>
      <vt:lpstr>Verdana</vt:lpstr>
      <vt:lpstr>Default</vt:lpstr>
      <vt:lpstr>lyt-bluegrey</vt:lpstr>
      <vt:lpstr>Default1</vt:lpstr>
      <vt:lpstr>lek.med. M.Staszewska</vt:lpstr>
      <vt:lpstr>Czym jest nowy koronawirus SARS-COV 2 powodujący COVID-19?</vt:lpstr>
      <vt:lpstr>Prezentacja programu PowerPoint</vt:lpstr>
      <vt:lpstr>EPIDEMIOLOGIA</vt:lpstr>
      <vt:lpstr>Kto choruje na COVID-19?</vt:lpstr>
      <vt:lpstr>Jaki jest przebieg COVID-19 ?</vt:lpstr>
      <vt:lpstr>Dla kogo SARS CoV 2 jest niebezpieczny ?</vt:lpstr>
      <vt:lpstr>Przenoszenie zakażenia</vt:lpstr>
      <vt:lpstr>Kiedy dochodzi do zakażenia ?</vt:lpstr>
      <vt:lpstr>CO ZROBIĆ, ŻEBY NIE ZACHOROWAĆ?</vt:lpstr>
      <vt:lpstr>CO ZROBIĆ, ŻEBY NIE ZACHOROWAĆ?</vt:lpstr>
      <vt:lpstr>Prezentacja programu PowerPoint</vt:lpstr>
      <vt:lpstr>CO ZROBIĆ, ŻEBY NIE ZACHOROWAĆ?</vt:lpstr>
      <vt:lpstr>CO ZROBIĆ, ŻEBY NIE ZACHOROWAĆ?</vt:lpstr>
      <vt:lpstr>Jak nie zachorować ?</vt:lpstr>
      <vt:lpstr>Co zrobić, żeby nie zachorować?</vt:lpstr>
      <vt:lpstr>Co zrobić, żeby nie zachorować ?</vt:lpstr>
      <vt:lpstr>Kto powinien nosić maskę ochronną, żeby zmniejszyć ryzyko zachorowania (wg WHO) ?</vt:lpstr>
      <vt:lpstr>RODZAJE MASEK OCHRONNYCH</vt:lpstr>
      <vt:lpstr>Jak zakładać, nosić, zdejmować i bezpiecznie wyrzucić maskę ochroną?</vt:lpstr>
      <vt:lpstr>Maski ochronne  </vt:lpstr>
      <vt:lpstr>Kiedy dochodzi do zakażenia ?</vt:lpstr>
      <vt:lpstr>Co to jest kontakt ?</vt:lpstr>
      <vt:lpstr>Aby było duże ryzyko zakażenia – potrzebny jest BLISKI KONTAKT!</vt:lpstr>
      <vt:lpstr>Co robić po BLISKIM kontakcie z osobą chorą?</vt:lpstr>
      <vt:lpstr>Narażenie małego ryzyka   KONTAKT PRZYGODNY</vt:lpstr>
      <vt:lpstr>Postępowanie po kontakcie z osobą chorą  </vt:lpstr>
      <vt:lpstr>Zalecenia GIS dla podróżnych powracających z podróży zagranicznych</vt:lpstr>
      <vt:lpstr>Kiedy pojawiają się objawy.....</vt:lpstr>
      <vt:lpstr>Kiedy pojawią się objawy kaszel, gorączka, duszność</vt:lpstr>
      <vt:lpstr>Leczenie - COVID-19</vt:lpstr>
      <vt:lpstr>Leczenie cd.</vt:lpstr>
      <vt:lpstr>PODSUMOWANIE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lek.med. M.Staszewska</dc:title>
  <dc:creator>Jacek</dc:creator>
  <cp:lastModifiedBy>Joanna Śmigielska</cp:lastModifiedBy>
  <cp:revision>230</cp:revision>
  <dcterms:created xsi:type="dcterms:W3CDTF">2009-04-16T11:32:32Z</dcterms:created>
  <dcterms:modified xsi:type="dcterms:W3CDTF">2020-03-03T10:34:36Z</dcterms:modified>
</cp:coreProperties>
</file>